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63" r:id="rId4"/>
    <p:sldId id="257" r:id="rId5"/>
    <p:sldId id="259" r:id="rId6"/>
    <p:sldId id="258" r:id="rId7"/>
    <p:sldId id="261" r:id="rId8"/>
    <p:sldId id="264" r:id="rId9"/>
    <p:sldId id="265" r:id="rId10"/>
    <p:sldId id="266" r:id="rId11"/>
    <p:sldId id="267" r:id="rId12"/>
    <p:sldId id="268" r:id="rId13"/>
    <p:sldId id="276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7" r:id="rId22"/>
    <p:sldId id="278" r:id="rId23"/>
    <p:sldId id="280" r:id="rId24"/>
    <p:sldId id="279" r:id="rId25"/>
    <p:sldId id="281" r:id="rId26"/>
  </p:sldIdLst>
  <p:sldSz cx="9144000" cy="6858000" type="screen4x3"/>
  <p:notesSz cx="6918325" cy="100488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88" y="-90"/>
      </p:cViewPr>
      <p:guideLst>
        <p:guide orient="horz" pos="3165"/>
        <p:guide pos="21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2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44050"/>
            <a:ext cx="29972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19538" y="9544050"/>
            <a:ext cx="29972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098A2-1425-4859-A17C-0ADE5583E3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307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7941" cy="502444"/>
          </a:xfrm>
          <a:prstGeom prst="rect">
            <a:avLst/>
          </a:prstGeom>
        </p:spPr>
        <p:txBody>
          <a:bodyPr vert="horz" lIns="96954" tIns="48477" rIns="96954" bIns="48477" rtlCol="0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18783" y="0"/>
            <a:ext cx="2997941" cy="502444"/>
          </a:xfrm>
          <a:prstGeom prst="rect">
            <a:avLst/>
          </a:prstGeom>
        </p:spPr>
        <p:txBody>
          <a:bodyPr vert="horz" lIns="96954" tIns="48477" rIns="96954" bIns="48477" rtlCol="0"/>
          <a:lstStyle>
            <a:lvl1pPr algn="r">
              <a:defRPr sz="1300"/>
            </a:lvl1pPr>
          </a:lstStyle>
          <a:p>
            <a:fld id="{C77E7BC8-00E4-41E0-AA91-52F079A7B644}" type="datetimeFigureOut">
              <a:rPr lang="pl-PL" smtClean="0"/>
              <a:t>2013-05-14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54063"/>
            <a:ext cx="5022850" cy="376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54" tIns="48477" rIns="96954" bIns="48477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91833" y="4773216"/>
            <a:ext cx="5534660" cy="4521994"/>
          </a:xfrm>
          <a:prstGeom prst="rect">
            <a:avLst/>
          </a:prstGeom>
        </p:spPr>
        <p:txBody>
          <a:bodyPr vert="horz" lIns="96954" tIns="48477" rIns="96954" bIns="48477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44687"/>
            <a:ext cx="2997941" cy="502444"/>
          </a:xfrm>
          <a:prstGeom prst="rect">
            <a:avLst/>
          </a:prstGeom>
        </p:spPr>
        <p:txBody>
          <a:bodyPr vert="horz" lIns="96954" tIns="48477" rIns="96954" bIns="48477" rtlCol="0" anchor="b"/>
          <a:lstStyle>
            <a:lvl1pPr algn="l">
              <a:defRPr sz="13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18783" y="9544687"/>
            <a:ext cx="2997941" cy="502444"/>
          </a:xfrm>
          <a:prstGeom prst="rect">
            <a:avLst/>
          </a:prstGeom>
        </p:spPr>
        <p:txBody>
          <a:bodyPr vert="horz" lIns="96954" tIns="48477" rIns="96954" bIns="48477" rtlCol="0" anchor="b"/>
          <a:lstStyle>
            <a:lvl1pPr algn="r">
              <a:defRPr sz="1300"/>
            </a:lvl1pPr>
          </a:lstStyle>
          <a:p>
            <a:fld id="{AD86B17D-446B-4A92-838E-D7888E13B33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498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447A2-EEF1-4E5C-86EC-5B00BB389569}" type="datetimeFigureOut">
              <a:rPr lang="pl-PL" smtClean="0"/>
              <a:t>2013-05-14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39B06-337A-4468-BB57-2EBE2956F612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447A2-EEF1-4E5C-86EC-5B00BB389569}" type="datetimeFigureOut">
              <a:rPr lang="pl-PL" smtClean="0"/>
              <a:t>2013-05-14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39B06-337A-4468-BB57-2EBE2956F612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447A2-EEF1-4E5C-86EC-5B00BB389569}" type="datetimeFigureOut">
              <a:rPr lang="pl-PL" smtClean="0"/>
              <a:t>2013-05-14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39B06-337A-4468-BB57-2EBE2956F612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447A2-EEF1-4E5C-86EC-5B00BB389569}" type="datetimeFigureOut">
              <a:rPr lang="pl-PL" smtClean="0"/>
              <a:t>2013-05-14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39B06-337A-4468-BB57-2EBE2956F612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447A2-EEF1-4E5C-86EC-5B00BB389569}" type="datetimeFigureOut">
              <a:rPr lang="pl-PL" smtClean="0"/>
              <a:t>2013-05-14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39B06-337A-4468-BB57-2EBE2956F612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447A2-EEF1-4E5C-86EC-5B00BB389569}" type="datetimeFigureOut">
              <a:rPr lang="pl-PL" smtClean="0"/>
              <a:t>2013-05-14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39B06-337A-4468-BB57-2EBE2956F612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447A2-EEF1-4E5C-86EC-5B00BB389569}" type="datetimeFigureOut">
              <a:rPr lang="pl-PL" smtClean="0"/>
              <a:t>2013-05-14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39B06-337A-4468-BB57-2EBE2956F612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447A2-EEF1-4E5C-86EC-5B00BB389569}" type="datetimeFigureOut">
              <a:rPr lang="pl-PL" smtClean="0"/>
              <a:t>2013-05-14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39B06-337A-4468-BB57-2EBE2956F612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447A2-EEF1-4E5C-86EC-5B00BB389569}" type="datetimeFigureOut">
              <a:rPr lang="pl-PL" smtClean="0"/>
              <a:t>2013-05-14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39B06-337A-4468-BB57-2EBE2956F612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447A2-EEF1-4E5C-86EC-5B00BB389569}" type="datetimeFigureOut">
              <a:rPr lang="pl-PL" smtClean="0"/>
              <a:t>2013-05-14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E39B06-337A-4468-BB57-2EBE2956F612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oliniow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oliniow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oliniow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oliniow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oliniow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oliniow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oliniow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oliniow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62447A2-EEF1-4E5C-86EC-5B00BB389569}" type="datetimeFigureOut">
              <a:rPr lang="pl-PL" smtClean="0"/>
              <a:t>2013-05-14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EE39B06-337A-4468-BB57-2EBE2956F612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2447A2-EEF1-4E5C-86EC-5B00BB389569}" type="datetimeFigureOut">
              <a:rPr lang="pl-PL" smtClean="0"/>
              <a:t>2013-05-14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EE39B06-337A-4468-BB57-2EBE2956F612}" type="slidenum">
              <a:rPr lang="pl-PL" smtClean="0"/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854696" cy="4344888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+mj-lt"/>
              </a:rPr>
              <a:t>Program  Leonardo </a:t>
            </a:r>
            <a:r>
              <a:rPr lang="pl-PL" sz="2800" b="1" dirty="0" smtClean="0">
                <a:latin typeface="+mj-lt"/>
              </a:rPr>
              <a:t/>
            </a:r>
            <a:br>
              <a:rPr lang="pl-PL" sz="2800" b="1" dirty="0" smtClean="0">
                <a:latin typeface="+mj-lt"/>
              </a:rPr>
            </a:br>
            <a:r>
              <a:rPr lang="pl-PL" sz="2800" b="1" dirty="0" smtClean="0">
                <a:latin typeface="+mj-lt"/>
              </a:rPr>
              <a:t>da </a:t>
            </a:r>
            <a:r>
              <a:rPr lang="pl-PL" sz="2800" b="1" dirty="0" smtClean="0">
                <a:latin typeface="+mj-lt"/>
              </a:rPr>
              <a:t>Vinci  Mobilność</a:t>
            </a:r>
            <a:br>
              <a:rPr lang="pl-PL" sz="2800" b="1" dirty="0" smtClean="0">
                <a:latin typeface="+mj-lt"/>
              </a:rPr>
            </a:br>
            <a:r>
              <a:rPr lang="pl-PL" sz="2800" b="1" dirty="0" smtClean="0">
                <a:latin typeface="+mj-lt"/>
              </a:rPr>
              <a:t>VETPRO - Wymiana doświadczeń</a:t>
            </a:r>
            <a:endParaRPr lang="pl-PL" sz="2800" b="1" dirty="0">
              <a:latin typeface="+mj-lt"/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1485265" cy="55245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4994"/>
            <a:ext cx="1226185" cy="45212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213600" y="241300"/>
          <a:ext cx="13081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5" imgW="5714286" imgH="2752381" progId="">
                  <p:embed/>
                </p:oleObj>
              </mc:Choice>
              <mc:Fallback>
                <p:oleObj r:id="rId5" imgW="5714286" imgH="275238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241300"/>
                        <a:ext cx="13081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5"/>
          <p:cNvSpPr/>
          <p:nvPr/>
        </p:nvSpPr>
        <p:spPr>
          <a:xfrm>
            <a:off x="467544" y="1556792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  <a:buSzPct val="95000"/>
            </a:pP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„Rozwój 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kwalifikacji zawodowych pracowników publicznych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/>
            </a:r>
            <a:b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służb 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zatrudnienia – </a:t>
            </a:r>
            <a:br>
              <a:rPr lang="pl-PL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</a:br>
            <a:r>
              <a:rPr lang="pl-PL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wymiana </a:t>
            </a: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doświadczeń”</a:t>
            </a:r>
            <a:endParaRPr lang="pl-PL" sz="3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Statystyka projektu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pl-PL" dirty="0" smtClean="0"/>
              <a:t>W projekcie wzięli udział przedstawiciele następujących instytucji:</a:t>
            </a:r>
          </a:p>
          <a:p>
            <a:pPr lvl="1">
              <a:buBlip>
                <a:blip r:embed="rId3"/>
              </a:buBlip>
            </a:pPr>
            <a:r>
              <a:rPr lang="pl-PL" dirty="0" smtClean="0"/>
              <a:t>Powiatowego Urzędu Pracy w Brzezinach – 2 osoby</a:t>
            </a:r>
          </a:p>
          <a:p>
            <a:pPr lvl="1">
              <a:buBlip>
                <a:blip r:embed="rId3"/>
              </a:buBlip>
            </a:pPr>
            <a:r>
              <a:rPr lang="pl-PL" dirty="0" smtClean="0"/>
              <a:t>Powiatowego Urzędu Pracy w Bełchatowie– 4 osoby</a:t>
            </a:r>
          </a:p>
          <a:p>
            <a:pPr lvl="1">
              <a:buBlip>
                <a:blip r:embed="rId3"/>
              </a:buBlip>
            </a:pPr>
            <a:r>
              <a:rPr lang="pl-PL" dirty="0"/>
              <a:t>Powiatowego Urzędu </a:t>
            </a:r>
            <a:r>
              <a:rPr lang="pl-PL" dirty="0" smtClean="0"/>
              <a:t>Pracy w Pajęcznie – 4 osoby</a:t>
            </a:r>
          </a:p>
          <a:p>
            <a:pPr lvl="1">
              <a:buBlip>
                <a:blip r:embed="rId3"/>
              </a:buBlip>
            </a:pPr>
            <a:r>
              <a:rPr lang="pl-PL" dirty="0"/>
              <a:t>Powiatowego Urzędu </a:t>
            </a:r>
            <a:r>
              <a:rPr lang="pl-PL" dirty="0" smtClean="0"/>
              <a:t>Pracy w Kutnie – 3 osoby</a:t>
            </a:r>
          </a:p>
          <a:p>
            <a:pPr lvl="1">
              <a:buBlip>
                <a:blip r:embed="rId3"/>
              </a:buBlip>
            </a:pPr>
            <a:r>
              <a:rPr lang="pl-PL" dirty="0"/>
              <a:t>Powiatowego Urzędu </a:t>
            </a:r>
            <a:r>
              <a:rPr lang="pl-PL" dirty="0" smtClean="0"/>
              <a:t>Pracy w Skierniewicach – 3 osoby</a:t>
            </a:r>
          </a:p>
          <a:p>
            <a:pPr lvl="1">
              <a:buBlip>
                <a:blip r:embed="rId3"/>
              </a:buBlip>
            </a:pPr>
            <a:r>
              <a:rPr lang="pl-PL" dirty="0" smtClean="0"/>
              <a:t>Powiatowego Urzędu Pracy w Łowiczu – 3 osoby</a:t>
            </a:r>
          </a:p>
          <a:p>
            <a:pPr lvl="1">
              <a:buBlip>
                <a:blip r:embed="rId3"/>
              </a:buBlip>
            </a:pPr>
            <a:r>
              <a:rPr lang="pl-PL" dirty="0" smtClean="0"/>
              <a:t>Powiatowego Urzędu Pracy w Radomsku – 2 osoby</a:t>
            </a:r>
          </a:p>
        </p:txBody>
      </p:sp>
    </p:spTree>
    <p:extLst>
      <p:ext uri="{BB962C8B-B14F-4D97-AF65-F5344CB8AC3E}">
        <p14:creationId xmlns:p14="http://schemas.microsoft.com/office/powerpoint/2010/main" val="32345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Wizytowane instytucje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Agentur </a:t>
            </a:r>
            <a:r>
              <a:rPr lang="pl-PL" dirty="0" err="1" smtClean="0"/>
              <a:t>für</a:t>
            </a:r>
            <a:r>
              <a:rPr lang="pl-PL" dirty="0" smtClean="0"/>
              <a:t> </a:t>
            </a:r>
            <a:r>
              <a:rPr lang="pl-PL" dirty="0" err="1" smtClean="0"/>
              <a:t>Arbeit</a:t>
            </a:r>
            <a:r>
              <a:rPr lang="pl-PL" dirty="0" smtClean="0"/>
              <a:t> Berlin-Mitte</a:t>
            </a:r>
          </a:p>
          <a:p>
            <a:pPr marL="6858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66465"/>
            <a:ext cx="5544616" cy="417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3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Wizytowane instytucje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Job Center Berlin </a:t>
            </a:r>
            <a:r>
              <a:rPr lang="pl-PL" dirty="0" err="1" smtClean="0"/>
              <a:t>Neukölln</a:t>
            </a:r>
            <a:endParaRPr lang="pl-PL" dirty="0" smtClean="0"/>
          </a:p>
          <a:p>
            <a:pPr marL="68580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654" y="2420888"/>
            <a:ext cx="385136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1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fbcdn-sphotos-f-a.akamaihd.net/hphotos-ak-ash4/7369_354581341327762_1645630025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6" t="30375"/>
          <a:stretch/>
        </p:blipFill>
        <p:spPr bwMode="auto">
          <a:xfrm>
            <a:off x="4101994" y="3532926"/>
            <a:ext cx="5018520" cy="33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296144"/>
          </a:xfrm>
        </p:spPr>
        <p:txBody>
          <a:bodyPr/>
          <a:lstStyle/>
          <a:p>
            <a:r>
              <a:rPr lang="pl-PL" dirty="0" err="1">
                <a:solidFill>
                  <a:schemeClr val="tx1"/>
                </a:solidFill>
              </a:rPr>
              <a:t>Gesellschaft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für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soziale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Unternehmensberatung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Wizytowane instytucje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Landesvertretung</a:t>
            </a:r>
            <a:r>
              <a:rPr lang="pl-PL" dirty="0" smtClean="0"/>
              <a:t> </a:t>
            </a:r>
            <a:r>
              <a:rPr lang="pl-PL" dirty="0" err="1" smtClean="0"/>
              <a:t>Sachsen</a:t>
            </a:r>
            <a:r>
              <a:rPr lang="pl-PL" dirty="0" smtClean="0"/>
              <a:t>-Anhalt</a:t>
            </a:r>
          </a:p>
          <a:p>
            <a:pPr marL="68580" indent="0">
              <a:buNone/>
            </a:pPr>
            <a:endParaRPr lang="pl-PL" dirty="0"/>
          </a:p>
        </p:txBody>
      </p:sp>
      <p:pic>
        <p:nvPicPr>
          <p:cNvPr id="5124" name="Picture 4" descr="https://fbcdn-sphotos-d-a.akamaihd.net/hphotos-ak-snc6/255232_244859542299943_45689383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656082"/>
            <a:ext cx="4353063" cy="326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4860032" cy="273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2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fbcdn-sphotos-h-a.akamaihd.net/hphotos-ak-snc6/7277_354580397994523_635242817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4"/>
          <a:stretch/>
        </p:blipFill>
        <p:spPr bwMode="auto">
          <a:xfrm>
            <a:off x="398806" y="2780928"/>
            <a:ext cx="4291121" cy="39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bcdn-sphotos-b-a.akamaihd.net/hphotos-ak-prn1/24289_354580407994522_177339874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37" y="1222506"/>
            <a:ext cx="5024363" cy="376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Wizytowane instytucje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Job Point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73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914400"/>
          </a:xfrm>
        </p:spPr>
        <p:txBody>
          <a:bodyPr/>
          <a:lstStyle/>
          <a:p>
            <a:r>
              <a:rPr lang="pl-PL" sz="3800" dirty="0" smtClean="0">
                <a:solidFill>
                  <a:schemeClr val="tx1"/>
                </a:solidFill>
              </a:rPr>
              <a:t>Wizytowane instytucje</a:t>
            </a:r>
            <a:endParaRPr lang="pl-PL" sz="38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37480"/>
            <a:ext cx="7393539" cy="490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971600" y="1375382"/>
            <a:ext cx="55874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pl-PL" sz="3000" dirty="0" err="1"/>
              <a:t>Sozialverband</a:t>
            </a:r>
            <a:r>
              <a:rPr lang="pl-PL" sz="3000" dirty="0"/>
              <a:t> </a:t>
            </a:r>
            <a:r>
              <a:rPr lang="pl-PL" sz="3000" dirty="0" err="1"/>
              <a:t>Deutschland</a:t>
            </a:r>
            <a:r>
              <a:rPr lang="pl-PL" sz="3000" dirty="0"/>
              <a:t> </a:t>
            </a:r>
            <a:r>
              <a:rPr lang="pl-PL" sz="3000" dirty="0" err="1"/>
              <a:t>e.V</a:t>
            </a:r>
            <a:r>
              <a:rPr lang="pl-PL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1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Pisały o nas gazety…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5" t="12310" r="32168" b="12310"/>
          <a:stretch/>
        </p:blipFill>
        <p:spPr bwMode="auto">
          <a:xfrm>
            <a:off x="827584" y="1196752"/>
            <a:ext cx="2757054" cy="551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8" t="7859" r="14861" b="9375"/>
          <a:stretch/>
        </p:blipFill>
        <p:spPr bwMode="auto">
          <a:xfrm>
            <a:off x="4067944" y="1340768"/>
            <a:ext cx="4735820" cy="50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8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60752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Przygotowanie pedagogiczno-kulturowo-językowe 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s://fbcdn-sphotos-c-a.akamaihd.net/hphotos-ak-ash3/539284_185348538251044_6104727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6072609" cy="455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fbcdn-sphotos-e-a.akamaihd.net/hphotos-ak-ash3/557000_185349241584307_50211458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487241" cy="261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fbcdn-sphotos-b-a.akamaihd.net/hphotos-ak-ash3/534283_185343264918238_7025666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58" y="2852936"/>
            <a:ext cx="5006346" cy="37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88744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Przygotowanie pedagogiczno-kulturowo-językowe </a:t>
            </a:r>
            <a:endParaRPr lang="pl-PL" dirty="0"/>
          </a:p>
        </p:txBody>
      </p:sp>
      <p:pic>
        <p:nvPicPr>
          <p:cNvPr id="10242" name="Picture 2" descr="http://www.berlin.de/orte/museum/deutsches-historisches-museum/DHM01_800x600_420_2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000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9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PROJEKTY WYMIANY DOŚWIADCZEŃ </a:t>
            </a:r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(VETPRO) LEONARDO DA VINCI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5184576"/>
          </a:xfrm>
        </p:spPr>
        <p:txBody>
          <a:bodyPr>
            <a:normAutofit fontScale="85000" lnSpcReduction="10000"/>
          </a:bodyPr>
          <a:lstStyle/>
          <a:p>
            <a:pPr algn="just">
              <a:buBlip>
                <a:blip r:embed="rId2"/>
              </a:buBlip>
            </a:pPr>
            <a:r>
              <a:rPr lang="pl-PL" dirty="0" smtClean="0"/>
              <a:t> </a:t>
            </a:r>
            <a:r>
              <a:rPr lang="pl-PL" dirty="0"/>
              <a:t>Program Leonardo da Vinci (</a:t>
            </a:r>
            <a:r>
              <a:rPr lang="pl-PL" dirty="0" err="1"/>
              <a:t>LdV</a:t>
            </a:r>
            <a:r>
              <a:rPr lang="pl-PL" dirty="0"/>
              <a:t>) jest jednym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programów sektorowych programu Unii Europejskiej „Uczenie się przez całe życie”. </a:t>
            </a:r>
            <a:endParaRPr lang="pl-PL" dirty="0" smtClean="0"/>
          </a:p>
          <a:p>
            <a:pPr marL="68580" indent="0" algn="just">
              <a:buNone/>
            </a:pPr>
            <a:endParaRPr lang="pl-PL" dirty="0" smtClean="0"/>
          </a:p>
          <a:p>
            <a:pPr algn="just">
              <a:buBlip>
                <a:blip r:embed="rId2"/>
              </a:buBlip>
            </a:pPr>
            <a:r>
              <a:rPr lang="pl-PL" dirty="0" smtClean="0"/>
              <a:t>Propaguje </a:t>
            </a:r>
            <a:r>
              <a:rPr lang="pl-PL" dirty="0"/>
              <a:t>działania koncentrujące się na poprawie jakości systemów kształcenia i szkolenia zawodowego oraz dostosowaniu systemu edukacyjnego do wymogów rynku pracy.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just">
              <a:buBlip>
                <a:blip r:embed="rId2"/>
              </a:buBlip>
            </a:pPr>
            <a:r>
              <a:rPr lang="pl-PL" dirty="0" smtClean="0"/>
              <a:t>W ramach Programu Leonardo da Vinci realizowane są trzy rodzaje działań – projekty mobilności (staże </a:t>
            </a:r>
            <a:br>
              <a:rPr lang="pl-PL" dirty="0" smtClean="0"/>
            </a:br>
            <a:r>
              <a:rPr lang="pl-PL" dirty="0" smtClean="0"/>
              <a:t>i wymiany), projekty partnerskie oraz projekty wielostronne.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57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88744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Przygotowanie pedagogiczno-kulturowo-językowe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s://fbcdn-sphotos-a-a.akamaihd.net/hphotos-ak-prn1/559121_185344538251444_5526473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639370" cy="34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fbcdn-sphotos-e-a.akamaihd.net/hphotos-ak-prn1/522997_284665124986051_28856456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29000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Wspomnień czar…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s://fbcdn-sphotos-h-a.akamaihd.net/hphotos-ak-ash3/529812_185349281584303_16370727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4" t="18177" r="32527"/>
          <a:stretch/>
        </p:blipFill>
        <p:spPr bwMode="auto">
          <a:xfrm>
            <a:off x="1331640" y="1541481"/>
            <a:ext cx="3325091" cy="49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abnet.at/hotel-de/berlin/ibiscenter/images/b1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28860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hQSEBUUEhQUFRUWFhoYGRgXFxgXFRgXFxoYGxcVGBgdHCgeGBwjGRgYIC8gIycqLCwsFiAxNTAqNSYrLCkBCQoKDgwOGg8PGiwkHyUyLC8sKi8sMCwsLSwsKi4sLCosLCwtLCwsLCwsLywsLCwsLCwsLCwvLywsLCwsLCwsLP/AABEIAMMBAwMBIgACEQEDEQH/xAAcAAACAgMBAQAAAAAAAAAAAAAEBQMGAAECBwj/xABMEAACAgAEBAQCBgYIAggGAwABAgMRAAQSIQUTIjEGQVFhMnEUI0KBkaEHJFJysbIzYnOCs8HC0XTwJTRDRFSS4fEVY5Oio8M1g4T/xAAbAQACAwEBAQAAAAAAAAAAAAACAwEEBQAGB//EADURAAIBAgMECAQHAQEBAAAAAAABAhEhAxIxBEGB8BMiMlFxkaGxBWHB0QYjM1Jy4fFCNBX/2gAMAwEAAhEDEQA/APTcof1H+6n+nAPgiUJldTbAA3sT9r0GDMkf+jx+4n+nC/w2v6k/yP8ANipv4FlacS3qd8eb+KJik8pStQl1LZrqUoR91A4v+Xlsff8A+35Vjz7xcv18v9r/ABXBqkotMCjTqelg4QcEy3Lz2bXyOhxvvUhZifbr5gH7uHydh8h/DA30QjMcwadLRaGFdRZWuM36ANJt7jBAhMMobcepH3qaP8MV3g5sqL2eXOj2IMpIP4D88EcAzTGbOK1aUnJU/wBVlW7v3BP34oPFPG8uXzMiRCIrFPMVJBa+YSSbDV3Y4Cc1DUubJseLtUnDC1VxPxnLVmG89QU36nSFc/8A1FfAjQ444l4oklbUyRk2x7NtrYuR37amNfPBOVm1xK5ABOoULrpI33J33x6HYviGHiqOEq1p7GJ8W/Du1bGpbRi0yt7ne/yoQcjHenBATHfJxpOR5xYfcBsmOljwQYsdCPHZiVhmsqhOuvKJ2PyCNZ9+4/HFT4/lJUzTZhY2kCxF3IoKnxItFgRsoG25JYnbbFwiYrqofFHIp+Rjc/6RiGXIkyxyWdUR1INREYfydlHxEbee1YoY0OkUlHWqfGiNHCk8PJm0o1wzM8un4e0EixySIAyq+tAzqFZdS7UGvyO3ngVZqW7F9W1Nsfwre9qJ968794kyMckjZgx6yq6mijjYRyamUOTOoH7V6QCRpvzY4X8b8LKsIzECyIQ+poG6tDM1DRQvoO297V8sYz2XEVaq65qaq2iDpTfzTm3zIuCcdGQhQTx6TKhcctIGkkhcHQzSPq0EOKG1hS224OO5eK5ducWzM7LPFGSDGQgmUXQGrtGQNJs2BR1YA4HwnNCe1j0h2aNzNGRHTLqdZQdwNNN5eVYOyPDhlQXzGX+sjVhEC5k5swqnWMgh0UHUSO1DzBGDhCcorNxs6WAlKMW6a8K3fPeE5bhyOJTDHKjQqhbW5jOYjkZQzlDsmk7hd9QdekkYaZrwmEnRsnK0k5iOYCnTJCQx0wLZAB10xs7KFJOmsZkeHTzxnM82OOaeCVZuZDak7BOlukIUAsgV0g0e2H3hPKyLkvos/MtGaMkFhqQ7qEerKBTQo/h2xZw9lTdXHj7fQrzx6Kz4e/rX08DzHhmRklUtl4nZE3Zm06PL7RItt/hBuvLA7uxjXVtErGjpJVWe73AJGqux8x7YuHikRcxYMspVROwILxJCHVAdCRCkTzOt+o13o4bZvhuV+it+swQ6oyHy0YWaN5wjCKcSKS2u76/NqoeTZMsO9Fu319vn5l9Trd+R59IytGJI0YRqFjLEKCZGVmo13JAO/ovyxHl5GRizKfTYUAemiF9lH54sWV4ZFl4lZgkriTmSQrNGRoKbIraGbWrNpcrsp2uxhamaALWGDSOdyOgIw3Cg7mj07eXc+qJ2sv7DTb0OOA5JUkKs5YubXuF2BJZjVAj54nGcgUndwL0oArdZq/utj3u/Osd8kpoFNof+hdlCF6oSWL20uSNR2NDBxzAhGkuyGRSto+kDUR1FlNVdefbFaTrKrvUJkUuapFV6R6sAre39YHcbg1Z33wk4jM7GyOnXdk38Q+IqNg1Che9bdsWLiKrJHy0aeRy3Mkk3eINXQQa7lD6k0G3ticJ+IcMUykxsxqibXTvXerIA9AMdhuMXc6S7g1eFmaNFmOhdirk0AqjcA79we1dyBibxTlEj5QaPQNI6rGuLVenWB8QYAHv+dYhmzNKgtiVpda7hC5F6Ao6tt97N7EgVjfFchzNhzDKjxxhSCS+p+WEskadmHcCiygeuBi3mVfnzz7EOKaZNxHisqPojij0IiKOZEjP0oo6mRgrGx3AGMwLmspcj3BKCGKkbmihKlbG2xFbbbYzBrEpr9PuRnR9A8PP/AEeP3U/04F8Pr+pv8v8AVgnhn/8AHj92P/TgTgbfqcny/wBWLj14FlacfsTeFuLc+MNd/CDt9sag/wCBFfcMIPGETCWbVW0q17qyWrfzL/cwf4H2iP8Aan+Z8SfpDyWyyAC2XQTW55eqRBflSmb/AM2DiC2XDXsvvX8MSXhfm8wFRCdgGSz7ULOGBxKBZS3RjLngsrR6mYUoU6iEL7kix0qRt+0favKONzn6VP8A2jfxx63Gf1qT3zyg+4MMoI/PHlHi+ILxDMqooCVgB6YRjo9N+HP13/H6ok4VwLnGMtNCqs4BXmqJa1UaTvqrsPPDHg0YOXTzGp/bzGDMhmpEy0LAwUI1YmRc2WTlyuyE8m0ADbgmifMbYh8P22WUnuXe/mSDh/wx02heDJ/EuJPF2KebRSil6hCwDHQhwQsWJRDj07kfNVAEEAx1yhgnk42IMDmCyAqkKSPN0lQfMwyNv7Up/LGcrE7RDWnr9bXz5Evb1NXtiQAYCMnmfO4bKCyx53sDMHbcivTGxAPf8d/u9ME2MbBGDzMVlQMmVA7Dv39+3f17Ygfg0Zmjm0jmRAqjAkUCCKoGiBqatvPDHVgLPcbiiUs7GgVBodtRrV8gSAT6kAWTiW1/0Rl7glU+/C/xZJImTYxyLD1Rq0hLWqs4B0KqkuaskAg0DVnYsstmo3YqskbEeSspPYH132IO3qPXBGedUj61Zix0oigFnkOyquoFQe/UdlFk9sDjNuDSZ2DFKSbRUvDjKhVZI8r9EhlcTRFWmEZZNswpKswVVUgsrHcW1atlufnUTr9EJRIzzAmhlMbx6lQHWzNI9aupqO+4GLDwwZeHORxwQfRjLG2UVhIyzq2lpJJEMgMUqF15XMA97NgYrcmaeaGeSZCsjSou5sO9KRBGqqNlVCdZOmgACdseb2pyUVTz0NzCV2V2dpXYsCQCNXWdgoskDzq7FeZP34KisxKzt2JVQRfldg9wNz88any55SakAJZ2B7liTXxfcAPT8MZw2GYOgfSjdRW9hpAJa77nY7YoPS1BlKMM4Rmo0dC5c6WtQvZX+yTewGrSSN+3bC3i2V5hGpgtlrJvUTdsQnmL33xw0rTy1HqIZloAdRb9kAdiRWCJomjmcNSyw0CCwYqWBtVItW0g9W+xIxyzRevAii/s4yK1ENOoaLFVuTXXIAL6b2s/Khg1oxEWRkkZpEZkYEFQSooMVJIF3ZPrjvh8c08gVLJG9LuzDfUQvcgdz5C7OOcvlZcjmSwDFJ1DBu7EKbKjt9oAURuCMBq3ULLvOQrrJC41K6ElyyIFQMoICAi2reywBrT374IBaVGnli5gaVUTnbsbRV6e4YltVgWb79sBcQz0utnkRkj5hbSJGL2dz1fEF1Encg0QLNXgKbPSO9iSVgtMifFpUV2BNUDWw37dzvglFyuA1uLTwrhTzRCQZmCIEtSN3WmYevtf34zASZzJgfrUxE3eQCMMAx302Lurr7sZhLjPcn5EdHHfTzPceEn/AKOH7sf+nAPA3/Upf3f9WDeEKRkNJ3KiMH02K7jCzgrfqcw/qj+cY03qWFpx+xrwcahPvMf5mxYfFuUMmTl0jUyASKBVkx9RUXsNShkv+titeFjUI/tT/Mf98XMTWWH9XEnCbxJKHyb6HB1QMVcEUbhbSwPb0IOG3A+IifLQzL2kjVvcWBYPuDY+7CTjECxwFIxpRMswVdyAFjbSBfoMa/R1N+qmK75chKntaS/WLQ9AWZf7vtiVqQ9Djllc4wPnnYj9zQyEH86/u48m8ZsDxHNVv9cw+8Gj+d49l4sP1yH3khv8M1W3+ePFvFK1n81f/iJf5zhOOel/Dq/Pf8fqiy+Hc2DBE/O5X0fuizmON7c0ZlEZotsCbbUK2GIPD+Y/VwaAuRzQGwuth7Y3wbhvEwrRwAKsahyCIu7jWqWw3cg3pJ2vysYD4I9Zdf3n/wBOLHw1V2hL5MV+IlGOx4sotPrR0daJtu/jWu/0H6TDzxMsgwnM2Oeecen6Op836eg+vEbNhKubYYIhzl98C8NoJY6YYwuSOu45rbb9svMP8++OS2IRJU0JBI6n7EjtDI47EfaRT91diQZsJh25cPYs4lckKvv9zgnG0bGM2NLh5WIeJ5uSNLihac+aLeojtQUAlu+/YAWb8sVaXMxgCXP6p5ZIV5cUIAiaCSQhervYPM6mJs6O/cv/ABJn1igLSIjrYpTKY2J9tI19tROn7KmzRKkXgjpm8sY3mKRO7h5HIVlOpZEEUid9DaXaORVQa2pqShm4828TKr20L2DFKFXv3iLP8TYsIJJJvo8bGYrmLjnmrblKwUNI5ZdAYUF1dtrx1xablzlTPmjmZWBjV5vqRBIzIEkYNqWl6mba1AFEMWJXF8qIpObPI7SxqkeUQza2qLRHIdaCllWQ6xqJU9m1YF8S52KSKJ48sw0zMJ5JxGWlnVTyxIquSx0F2JpQ13R2xUnJUdWWIx0tzzzY4y3iKQoxnnllSQKPo7bRnSQuvUSdMYS6CDc6O4F4XZ3xBzZulViiB6I0PQtALqL0DK5A3Y/dQ2wNJk0ESyO0jSOx2PwhE2tr8ztQG2IjGpTVQAALWT0hr2Fevt54zpScu1zQt6WQUw6ekee13Q333+R2xJluK8oOAwV3Nc4ategAjlhL2+IkvgPNcQbSRYYCtJ00WA3s70CTQ2xF9FaVi7KyqNjYAAFWCpHdsKUK9omUqaBKQgrpXoJNq1URXdgRRoeu3fGNGp2a10nSTaqGr9o97P5XjH4VoVJopPUGyokG3nW1EfmMa4VwoSP9Y4VBbDfv32vsp7eRvfHWSrUBPNZahsGSKEycxkL2Nm0FlPeOhRdSAAR2PpgzLlbBd9cQ1aVNyJHK2wdo73016b3e1YT551XLqFdnkaQ2Kao4lHTGGagzMSGJWwKAvEubgOWSQQzq6/VmV6pSdiBC290aBJ+KtvTC5RbVGyVYk4vnxKNNqpG7baSxSharW7H/AGwtYKtMs299QYG2Dbhw3n3A3rHQlWV3MrUVICHt5dXzvY/fjck6wlFkUuDEUbejos1W+w71e/p7shHKlFeRFU3UHhgQCi0exI6iQdiaNAUAR2HpWMxxm61nSUC3tqJ1V5XTVeMw2jd6sm59H+H1ZMlLE96oXSOyCA6Ky8uQGurUhW6uiCPLC/grfq0/7i/zjDuWU8txbbAUoqiS6gn5javLFd4ZI5hmvm2qIQFEKjqZh1KAAw2Pke3ywxFhnfheT6ke0rfzYtsUn1r/ANn/AJnFL8OmSSIk840zfByox39F0j76w7kyXUbbOfDe2Zrf0JEt/dg2mAmgjxA3Q/8Awz/4b4U/ovkUvmaokCMHzNAyFR8uo/icd53JAIafO3oZt82xFgE1Rm7WO3byxW/DvG3UTTvLKFyxgc250cpnKzB0VgJDy7K6tVEX8yjFtN8+xEpJUXPuX/iw/WlbyjOXY0CdmeaPy/fB9qx5HxuCJuK5gTuY4zPLqZV1EfEVoedtQ+/HtIlC5qRiRpGXjN+Va5d8eOZnIrmeLzIyysjzStUZQSFQrOpUudNEAHfy98VsfRHofgMlHFxG3RKLv3ad5dsvKWy2XmeWfTEqylhlOhnCadbnu+kXR7bA77HFB4UfqE/ef/Tj0bLxO8sWZSPibAImka8uInXSAC0ZkoalokAAXvQx5xwgfUL++/8Apxd+G/8Aqj4P2KHxlr/5uNT90O63Wdre/oqBerGXjqsZpx6o+cnOOgcbrGAYglIky0xEi7/ZmA+fIlIH5YxMw3rjeTgLzIo7kS1/9Cbb/wBcRoLA+WEx7cq/Isy7EWn318/tQKTNnzxMuc9sCKuJFGCyohSkb4hFHNGRKgYKdXchgy9iGALDb0BJ7Ubo0bK5TlSBZFOXdQ5Dl2KNMjl0icbqAFUqaI1bHVdg2PPcVkhBZnii0nSzsjkM5ZNKxLVSFYm1E/a0gbbYW5vNSvABO0rRfSUk5UuWlAdWYlbzFMAp0sFRbvcAXtjH2l4cp2V14Gps6xFHracf8K5xPMRzlpCOSmshI1B0UQDZG9uw3NH0O+GZ4XG8P0qXmSt9HRyDI2t9DaJHkY6njjMa9B/aXZSorBfH+ASTvI0MNwo2lnUK2hgQrB1jd9JA0jTvsl+tLFmkWOSFG5qCjKGclNQCorWN2C6QArbdOwxlp5a50aGtMpzBI8+X06AKpLXYKzbqWJJLNVnue3YYjgyoIZFcHqFtXwhDuq703z39MFRKWLRoyr1Uo1UGJ2ZlBqjQFn0AJ2G3cKx6F5kqkup1Kzxs/mF5aKLNj9ph64qd9B13chgyEaoWfULBKr2Pegduw7/+mJMoxjXV0hATtud72BF/ntjeTnaNQl/VnVsVDuSbIRR9on18sBZniULbNCzMT/RIW03XU911kVsuw39sQq1sKcc2owjeORnBcgaemlAIYkUDfZe/5e+CJ8mpOtim0ZMgVTRbsCosg7WbHmO2+EuXyYSQqSGUGg605IHwsjDy963wxAiQdBeQqLOnU7NfYkAUtdj/AJYGcKOxylVG3liXqJdo6qijEg1Z3A8v88Lm4hNpUxomlNyxQg+o1hiBsPMd8WWPh8hysTovxLsWpdJJNxqGOqRtABY1S3QvelHE8lMwsqgUKinRtKxW+vqNFiTv5FQABtv0GtGQ40F0ue5o1yINFFqo9Rro0svUttZPyxBDBNN9Hy6qZNTKEPewbq6+EKCx37AHahhhwvKiQ0Sujdn7lWaOtCONQob3d18X7WH3AM0EJSGISOF1I6ACSNkU24N7IQT5+deeDlNQ0QccugPH4ehApGWRRsH5DU1d2HewT2Nm+974zDI+LkXZjlVI+yykMPYgixjMI/Mf/Pv9yc0e/wBD07irDkS6tIFLu1aQC6ggg7EEEg3iq5AwcrMWMj8EVatOr45Lrp+WLJxyXTDKb01yyCASdpo/sruw9R6XhFwviZ5eYHOI6Iv+7TG+qTz8saUUNkwLwtPAI21/QgbPxlb7/u9sG8I4vD9PzsTNlVUSxSIxC6CJIo1YIbGwKLtfn74j8E8RIib65l3PbLTP5+qjAMmfeHjonErBZH5Mr8mUCpI4+V0Hz1oP8sOmrsVB2RZs5xDKsmhp8iVZXVhQ3UghhfM81J3xQMvMPofERI0JdoIwR02zCUowQg7Ww2NdmU0O2PTcxxk7/rMu2r/uWY8/7mKP4nOmLiNSsRNloXpoXjDMHCSAAgaVFIS3rNjk6Ra51OarJPnRlr8I5l8/lIZOY6E5NUegoEjpJIjA2NgGQ1VbOfavPfEAeHOygkxupHZqYXGt0QfQ1i0foEzwMOZhJOpHVx/ZyCv51b8cXfjXCITPCTFGTLI/MJQEvphdlskeRVT/AHcVsTDz2Rq/DduWx4jm41TVKeR4gvFpVAAmkAFAAOwAA7Ab7Ya8GP1A/fb+CYc8QGkxgKm8ELn6tN2eMFmPT3LWcDAfL5AACzV7AewxqbBsE8LEjjNqlON14FX47+IsHbdnlssMNxdVe1LM5rG9OOxGcZpxu1PEUOKxlY7rG6xFTqHOS1/SssFL7zoDpNHSxAY7b9q/DGRsWGo9zuew3O52Gw+7HeUmCZrKkg/9YjX72YAHGsunSPkMVoU6bEf8fZlzEzdBhWt1r9917aHQGJFXGAY60nyNe4q/kLuvnW2H1EJCLxFkUSJ5TIisHjKB5GVUdWsKiICCxoGmUjpJNHfCHKyc5xIVlmRAZJxK5P1blq0b0oWiQTZ1E0AKs6bw3IHRYVcNIblZuW0S80vUOvRqIGliz0asHzFplzqNHIqDmjXpMumgVBVkKR6bi3G9lifYbY87tLlnrSnr8/8ATbwKZaJ1BlzrxoUH9CX1KQOoBC+gWa0lr7V8QHbDOVChYmQP3FxsQlgXqoKNYFkbjz+/ESZ9TGwjRowECknWwFgjpdhShqJCbi7rC1s9oD1G1EKuouajJ0nUi3TMVBG9gXfkMUZNyZbjRHc0rSSEcrU6kEBV0kKi+aklQQbYnf54O4dw8NDLI6tHyKd2DozHnNURCt07VW3lZ7msKWzBLrLFGQy9QAGrdfM33vzHqThxFwqJWV5JGRxRk1LSR2AdIc2WYmxSA12OFSTGRdzrL51YZFaEo0mmxIesRt1DbX0OWBWwVIXSa1ajjZWNFZnJC+SfCWZq8zuPI7eW+A+HmAuVCggWxZupHJ7KwOwofs968sGTXE6xygyJIURgSetbBFD1DU23cgDCnZ0OWlTeVigbLvLJI1jUmkbBX6SqjTuaO2+x1C8CxcV7KItBA+JepvnvV+ZP5YYZzNztbBIQhPKSN1AjZBezg73v8Vj8sLpuFRmA82NIZYwDC0LM6yEtRVwxYqFO9+na8EqPtc+xDo9DkcZqMcyJGaNvj1bksCQnlYFXgLMZ5A4J5vLbtv8ACQewHmB+OHcE+kJKbk0kBWeMCNqBMkgBF6iRW/qcRpwtZZFcDlo9sV3ZEHzFmNSfW6uvTBRcVqhc4pXqR5NYYgem3ZRpIYMlEHVqVu1iu3athvgYcVj1vpQbRFLb4UY0daKR1NtVHb/M3OcHED6VXmaitlBriCNYR0cD1G4Pp5Y54J4bknaRYkJZAS16RYYsupQx8yrAfLEdVVkwU62oDZ3xXchJlmPbcJFVAAAdS6thtv6YzAg4UftIQfMFTYxmGp4a3BdPI9x4xnVlyzyIwIaMMhQhnGquobEWVO2xsX3Bwq4PK/Ln683vHCTUCVZaTbfL9u+Kbw/xnHDlFy5tYmy4oRotQSNrLubAaRgSjDqbsAa3GOeHfpBSKB0K5lneOME6wo1RsdRCh90KHudwQNjZq2kE5IuHgXODS6c7Mqwo0sUZFM5UbmA76hVX3I23GAPG7kSzHXmL1IVLRqraoxG6tfK2Ksu1VYJ74rnhjx1BliWmTNlmIoRMApCtIUslr2DD03UmzexHHPHOSzLMSvEE1G+ySHdQvcy+1/fWH1i5OuglKWVZdT1iVmIvm5zcX/QxeYvvyMVnx2p/+HZhy07ERBQZI0ChWkiLBqjBKkqL+Xl3wsH6YMmVCjL5/sFH1g9NI/7XCzj/AOkDLZrJzwRpmI3EYNyzAj6t0uk5h1mx29j6YQPBP0P8T5PFY1+zOjxH5ka0PzuOvkxx7txPLszQuovQ7au16XjdSdz5MVPyBx8ucK4kcvLHOveJ1k270hBZfvUEX74+ruYCtg2Ctg+xFg/hgXqEeS59LMP/AAuX/wAMY4jiwXPHqEBH/hcv/hjGliOPQYMvyo+CPP40PzZeLIhHjfIwQIjjZjwzMBkAmixxy8MOTjDlsdnB6MX5aAHNZWxf6xGe5G4YEHb3xqEdI+WJpsq30jKaf/FQ3RrYOt/l5YmSDbCoTXSzt+2/fZljEw30OHf91u669yADHariXl43Xth1StlA+IcLMwomRo9BUwxuY+azlQNbg7IBe2/e62oq+MGaTMJlI4I5CoVnkEYmjRHZoxUDalgUF21H43ADdI7a8UymNSZJXFMjoqSGNhHYDMsaIDIwIatclGibFUADxfLwosOSzIj3jNtzooSXVkzDkvGx3BQdV6btQDZxmbRiRbcfqaGBCSSfPPDx0QuzeUhSIxrmHlkEilAC2l9NqfqPsKl2JCz6qIUC7xX8xlxIzFmNjzs/F+0Rfre+GUOYMGtY6QqQeYGO3LsApexUrdOb2Njc7DLwxJojbqh0hjqcKWOljW/xN3sV3rGM31rWNNJUBuFMkUg1liATum7V3OnegLJ7n3wXmCZqdeWq2QBfdQTdDzPaz7g+YxGeCjSdbKqIyjXZOvVsNAAOo+dbbAnywdlphGEhiD07AskhVlZw1qQg7/asE9mG21YGVNTq7iceHzFNFEJcvqZQX1sERHYWI21dmogAmrLDthq3DJEguVSmYUOQsmozKodhrjoVGhC0Hs6iGINDZZklEja1qtLStsU6b09O2krdHp2rvXbBM2daQPY6dIWx2jFtQX0AFADysnvvhLkqXVw6V00EsnF5GAWRNviY2xG/ZfnW/ffHOVjkFLY1hntO7Cj8Ni9637+WOFiMwIUnSArGiVBWzXf5HE/DnAex0ItEg6qdBtoF7eflvgnZWQOWtmERSxyLTSkIABUb9mIJ2UbHt39jhsuYDKDGytQ0Kw+qZkYVoZ1X4a8mBBPleFOfy6PHI8epFjZWN1ZY9KkV8V7jc+5wkXiCLTo7o4c9FkaSftg/C2/lW1fLAqGe6IlDKqVHcRljbQVdDezAkxHvQLCht6EDHpfg/wAVc2NBmECmMVzF31Mo0yGVABQrSQOobewOKb4H4T9KYkTMxWQGRHN6l2bUq+asQykggD0wF40nEecYrT5aYI/L7LaUpr2uM1vTWcBJZ3k3kwi8ProB8QcbkkzUr5OUxZdmJRBKoAHmQN9ILWava627YzAXEpkErAxZXv6hbsXdaRXyxmLEVZWFO73eRXHzPYj07eW/evTHRzIvbzFb/wAR6YjyWW1vp9j/AA2/OsREUaPljQJoWbg7WtWB59Q299xhuOGyEX9X+J9vb3P4YqcGd2qxi2eHc1zCuq7JpR7UO4Py/wCbwDITehwcg/qg/E+u/wDD8cKJ8tyZUEhDKzayQKNayHA7mwDY79/PFpzCH/n+P/PphFx6AmO6+E3/AHSKb/I/dg8tqnZ7i3NwiNpYwbVCygsDuqk6SfPdaNd7OPqHwdKTkYAwcFEVKfTr6AANWnpuq7bY+Xp4wI0YPqLxnUAbKSIzLpruLQKRffqPbH034JmX6HCF0UVBXQSUoIl6Sd637eX3YTIeiveIMqI8wUBJCooF1dbkA0B2uh7AYDUDBfjORhnWA7ctP9WFSynG5gr8uPgjExpLpJeIcKxhwIJD74zUfXDMovMFXjer2wJqOOhIcdQ7MQZ7NFJ8qQFN5hFGqyAzPGAxAIur7WP4YYSR9TUKAYiu9Ue14UZzLrJPDrDnS6UFoWdakAFqUk1XpuLw4zgKyML8/SiL3KkeoO33YrQr0suFPqWsRw6GFFe9fp6AUucAlEZBthsbUAmmJUAkFiFW+kHvXewJYmVmZVZSyEagCCVJFgMPKxip+NMpIyCcmKGSNLUpqZydtSiRakKKpJY0EGvtdnG/D/GRly5nBUTAyc0Ro+p1oynmQmpYusPqYLpLkeZxyxmpNNW7xfRJxqte4h8UcDiPMAWdWaeJRI7fUySSMocrYLNpVWHYjcnsoBqmc4ByOaZYnkPKJJcsnKeQssUpdNSOtgirALLV0aPpWfkeaKejLmGhVBywiwZd5SRIgVS3MdgqqW+s3Bpfi04g+kRSzIuaywWaQpskyyuyq1oM0hqFI3UDpLNZGwsVirPDTnVWLMMR5aalOh4HC0U02WM66YkaETjcmJgsyBlYAtqKhVoWTt2wqzOXCqkZJ1fatWBRwxDRuCbOwBte5Pegcem8ZnSFMwMvw/Su6mXQUjmLq7TApp1MikKAa3cBK7DHnGYVXZpFFoXJIcKHXV9pgLUW9gdxQ9NsU8eKWiHwdUajSSVQsau76tQVL5d1pDFPhDUCC22wq8PYeErl+UZgdS0CpaMyc1iHCBt9KUNRO5C++FsHEpEhMkc2gMXUxrLRUFV0SBQvUDpKgFmssdhpJwO/iGeRVRtcmrpu3aVxYblu4tpVDWVDXWo79qrOLerHqSRYuJ+KtMZ5TIWGkadLhOprsAUGVfIkkdxvZwhKcxnaRhrbqAB5cCqD1MR2Cjeh64lj4UrrzZc1l42NLyw4Z9OvTUkZYcoINTG9+kbEtgeThIWZ9J58dLTKySLy2oL1Ka1am0lALBBPa8C8JpEvEqyTMzryHAckNSggMoYg7tRFi+2/lifgOTGairWUMZCaaBYEgkOfYkV9xxBJlSrQ/SGHKbdSpDKVohtwfstSnbuCPI4g4VxcZSdmCs63uwIGpUJohTsbG/lhcoujW8mMouSb0CeN8JjSV4rY8uIawzWA2xaXb+jsMAAR5e4wizGQdH0SMmlWGwphRGx28j88FPnvpE8zqxRXYuuq7Ju1VjdGiBQN1QrsMQZriYZnUdZcLdDa1oggd9Q7YbFSVvMGbVXQmgyxkBIcxlQwLAkqU7FSB9kj8r74kThM2ZnM2bbpYF2djpDrGQulQoJWwAoOmh8hgLhZ0uGWiUcMVItBpNgN+0G9PbDF4ZHaRiWLSbBNuxOyA7UCa/K8RJuLon9wU1vB+KLHJM76L1NfxNsPJRdmgNh7DGYsS+CWXameieoLV796Dmj9+MwKx1GyZDXyfqefZOfQ4bHWehpr9e3+eIpo6O10exIr2/jY+7DjgS8xJUNXy9IN799tvOtu2NI4Spd7d8XjgeWeOMfCHO9lj0+1Ad/b1wi4JwdzKvMiLIWINgkAqRqBobkCjp2sEb4t+fARkCgABTSgUAL8vzwLIJ539V38yG2+Y27YBmVTYNgHYjvse+CC3QPlgKQ74ZHQCWpX44o1y+YSQ/Xq6aBvRUaln7e2g7+R288fQ/htmEPD7LgmQ6g2kMR9EY0+nY7gHb0Bx4JmXSPMc2WPmxlW1JZWzp03YI3Fow9aO2Pd/DsHLgyEfRqjlKnRegH6G5FXuAVKtX9bCJFiOhB4yY/TD/Zp/qwqDnDTirGZ45WFGTLxMR6FlJI/E4gXKexxsYMl0cfAxsaD6SXiB3jq/bBTZf2OOOR7HDcyF5WQXiLNT6EZqLV5AEnuBsBucGfRzgfPxARtqOxFd6JJ+EA9rsbep288c5Khyi6lczXEml3MUoCjypbvttr3+/Fh4RkwuXIZZo5WUOjsFaNtXwhj1Vajbahv54qBipiSLNjqZX1UR3Yytrv3YeWLplYSkA5aBToBoR0GYhm16dRQsW+1dmzYG5xlJyeIqveaskujdtxVZ+F8RZ2aKTSyGWmkClBl2simeMrq2038S3uwRhiPNPmcmiPJxDKrK43cortIu2wbSSNLSSL20lDqA1CsEP4bzGYm50hki5bKYkkZZVJCsea6KdII1Ko07ggn5V7ivgOaFX0os7SpradnVFgaMs81htyGSgHYjz7nFiUZapPzKsXFuja8h/l/EiF3VEk4hJFCzEyPGcuAhBblRoumQA11UHPVQAs4CyvjqOJOVl8tJl5LHOkciR21FmkErPWuwXK837RGwF4q+W4K6FkmVssRGXUyyxqxWgdCKShZi9dtx2q7OB8zmjOxM0uhWAbTpMaGhV0q0SK9CfQb4pzxJR1LEYRY041K0bRPzieYuqKPURJDEygBWKUsTMCfqowFVfTtiKTg7ycygz1CZNbFVUKdPUdz+0AATuTiDIzBYGgidjLMAkgZY0VbcaQkkhBVXDdRNdhdDDHLR/RZQqxrmminVUmCydGgAqUhXS5kDL8TNR0EAHVqKXGsk6jdzCOK8BGWE6CZYjGiSTQAvKGdiFhSNqN6XY6pGagZQKNVhFwTMNDMzwzPE6xuFZADIzsKCktsqBgpPnV6bJx6LwGZc0xyk2XVGZRKYwAisn2cysjAkA6rLNIWF6VDGyAuHcPy+RmikWIyguQuZUn6hpPq4BHrpZfi5hkKkG1IVdhh8oXqhadqFazQiYB5NWnlRxosjJHJHo2VlRR1py9FFu5ckk7EncEqgZZTARocfA8fJdJFRYY5C+tmJPUa0hWJPYYA8RcakbMSxpLHQ5kIMakSOtkM7l9TOx3GpjrbUT745y+bkzPLISBFVXCmhGhZB9a7HcF2VV3NAkCguKtcjbT8P9HO+44zGXAi0BlIaTWd+7gaWIX3H5HAHiHQTamzd0CfY6aGwH4mhhhMiAMSQlbFmN6bG46Qbod689sLWQh9gCADpBFHSd7N1W1dwO+K0G61e4JqgJDnU0BVJWt22BJLeajsAL2GIQp1llAVrsEEjYV69icMZuFpEmoAnUd32NAi1CD5g9/TAMSa9OgLYbSRRpgxFBh3O9DbFhSTq0C0M+FZvaRaADFSOw+HWac+bHyo/ZbFiyvDZpJY49jqS2HSh1BdTXvuQAexAPpivZGRorikWpUmTTEyM6M16S3LHSxUEj1JcAdyMWH/AOJvHmoxDI8n1IuXRGkkbpYkkRWCkaFpOpRq0kCxvhMsJSaa58GduudLnp6GjS610sGBBHlvXcDY+4xmK9zEXYob89I6bPeu233Y1hGV93p/ZNBNCVcuHvqjYqKPTLqBNAdh3v0BON8LhljbWI5TW1aG39R28rB/98bT46FXYFkUC4G1+zDp+ePSPAnF3OWzRVmuKBdKvZQbsRdHvQo9idJ7gbakpNUAjdoceEeDqY5lnXVc3MXurIeUsZKkbgkWMPX8E5Jnto3s0P6aQbegAO2OeGilJArcgj0YGiPx/wAsN1bqH7y/5YmF43DlSthRmfCWUGsCNulGI+sfYqpPrvuMVHwzweCefMJMrMsaWoDspvWF3IO+xx6JxCIGV1YkK2tTpJU6WVlNEbg0diO2KN4cyrQ5zNK/fRRr1SRAxAs7H4hv2cYsQplYia6yL9wX9H3D1YSLDqdNqkd5FVtKm9LEi6Yb+hw34rAFlyukAfXN2AH/AHeZR29BQ+4Y48PyXLmNyQWhIB94I7ofd+WGWeyWsxttqjfUCRfdWVgN+5RmAPrincs2KPOSEy//AAsP8uNxTGt8dZ1KEI9MvF+QOBxjXwl+WjLxHSbCOZjNeIKxusHQCpIXwLxQ3BJ0K5CkgEL8Q3DjUCtqeoWPs4mxX/FviWOBGhpnmdeymhGD2LtubI3CAbjvpBFxTuJqI14cXeSzCtKXUiNmDaFvSrGzqbyBN+WLpwGERxggRDWu/LTQCbBKlaAVuxNd7J3s48tPG5idyR8lr77Nn88Xrwb4rLJyHQKD3YWCT5ah2Pr2vbvipLBnBqb0LUMaE04LUtHMGF3HuNx5SFpnokUI0LaeZIeyX5DuSfQeXfDGWDSaPpY9CD2IwLn+GRTpomjSRd9nUNRII1C/haidxuMWXddVlZWdzyLiHHc3KzGZBIC5VqgQkyaXAGvlsSyxkhQGHQinyvCtiNerREuobWoWJdtm3utt772fvx7F4g8PvOiR5dhF9Yzsy6tQ1I2vQmpQzP0pVg791F35HlOCvOrTCK0Eyx8vdNUjkLHAtLSuAQTdCge52xnYmHJSoXMOaaGfA+EwtlZj9LiUuo1RMtykwanLRHWocnYKCaYtRIIoweGuFURLJmJ0CSHUkKyGSJin1WZYp8K62C6lFmqHnWR8JleRwHy8L5VTHMA3I+B2UvZFO7FRZ2vpsVizeHuJyPpMGXEDmJnh+rRouZpC/SQrkmNdCOxlJKglhRO5iNnVhu6sWTgXCocogTMj6fOZHYPKFMWWv6yUsXZuQRaysCFYl+myaxWPFbwZiUNHmGlkfLokjmM6ZX7SBRf1e3USQVXQgXcWFvEfEaO0hvLfWrokjy7yaWmYkSzEsg2KkigTq26zV4Ggya5gkU7Mln4To5Kb9IA0yEGlAI3sG27YTi4zplCjBai6CeOJWYRxONwrSXTdgKQH4aG25O94ly+UjYLzzmGQIEXksgYigB8YIKUDsPUX2wTkMiWa4oljUsIgXCmRjR/oz21DzNbA/Oh5c4rSkxl3jU0FABPzUD4rJG/ff7sVXN7g6UuFPJEOUNJUaxaINQQDud+/buRv39sRcWWLWtLWo0WJJLHUCWe/b8cEtCrO6AXy1DNqsHz1gHayv4Y5GVR0t91rVZamVAdmB/PfCM1HvCbbtYWbFzR6BvTGgtfaF7fj64Gy0DQsWBUuSkgBJGmmJOxFOKrf/bDGSEaepdRXYMjaqN96utx7HHXElaoizaWCr1bKpjO6ro3N3vv64apbkLrS5CsziYSFlEgIdXTqKPdh7rajvfrvjtmLjlq17g2dzYIN2dzvRwuzOcaPUBZWrv1F+vof8hgvI5nrkALAbbfMAgE+uJlFpVJU63CYXUqNQUN5i/Pzv3xrEywrQosQQD+Pf88bwqqDqit5QBns3pAtivcR3s490Y3t6fPF+/R1lgcrxDqRy8bKy0dSlQ9Ftt0kBLAX3U++Khlp2kzutfq3aRmQVXUAfqW09uYu1i7Le5Iu/wCjFByM79WyNymGrqCutNS0dtUZtT59Xscaz7Ipall8P59ZVYoSRoF2QTqRjGLNaiwA0HVdiKNvtWbDkc0rySoPigkVSPZo0dX++2H9zFI8BCkn/eb83wZxLOfROMLMxqKdI4ZfJVDxoYZG8rEu1nsCd99paojoupcPEY0yg+u/5nFbzeXAnaUD449DEftRsuktt9pKW/8A5Kj1xavEUdsl96A++if8sVnPn6pD6s/5af8AfBYeiBxN474ZmWtWU7/Ssup9xySpH4YvBx5/wNrVf+Lg/kbF1yGc5ge6BSV02/qnb/7awmVmNjdFO4nEysisCCsSobqyULLq28jVj2OBApw58Tr+sf3F/i2FQXGphPqIzMXts1RxlHG9ON6cMqLIM3muVG8h30IWr1IGw/GseaQ8KlkLOxZmcks1G2ZjZJ7Dcm/THpPEo9ULirsdrobEHf2xXYOKyaLXRHubRhTCtJUqbbUDbDcKQV87vCsTaOi3DcPZ3jbytS+HZB3Vu9Xt/G8O/CXAX541IxU7EECiDub9RX8ccZrikxB64yb/AKumq7/D38sdcL4tKrgiSOwe3SAfvqh5d8KntjlFqg2GxKE06nrHFMjeWEm5Zdz7gkBifyP3YQhsNMnxuU5QrNHuQVDKyspsCjsbHc7GvhPta1UxGzSrAnaY0mdI3n2rewLO2+w8z7YofGvFGbGZRVyv0eSJhJl4zpkMokTlMzBfqzIEdaGoaaAo7k35VxFnOGJKFDgnTJHICDR1QtqQX+zZOwruT3N4biRzKiYqEqao8SzaSZjWV5suYjSTnoK0tHG7ATBkI5hDspN6iTZ7bYbR5cZeaNVaGJYSsiTBKzbCeO2jdWYg6dTAiUKFAUlgGUN6vmsxFlIpJhGUBYvI0ESlwXoPOy+YAUMxo/DZB3x5FnvEEuZzUc+Xy7rKklh4+tmL0kYcqoG9MGs1IxbyFYoYycKJFqEswt4jxppJ9RIZlTl6tSSFAhZVCkIFIBJpq7ebd8RZjOS1IqLMSE3YhgQiHS7VsRRNE7UTv2wx4VwqOp1aASpEeqQuYOoVqyyk7kjqsAEn+qKOOOK+IHmZig5KFaYI7OHYVSayLAoLsPSzd3ii5Vlp5j1Uf5TiyxideICVGlhjhoB6KBHcsSg0gLrTpGzFmGmu1R4TxCWKR2gEjOFteUCZFA21EgHQOs36asbzPFhK9Sx2AqAtqIeQL8Tb2C7mwzjyIoCsHZDxCcvJI8CpC8qKoKMQ0dEMKajqFgFkNB6AugQejFLVEC7iuXkGtWDBrIIPxDe2FWTuO+FWflaQIvehQHmdu/odhh5Ithy1k6QS+oKFLMdmv9slurvfzwDDEQ/9GDuugUb2JNDaxe1n0BxMJUuQ0a4XlToIBKyjdQCL6RenfYkiz7YY8PyvM1PMNQAFki+/l9xNjt5YWpGtkSD4lNad11Fhpcdrs3se+/mMWjw/LMseX0NFAX1urhCfpFHQsMysVj6WDHWd1AsEsBY4lWq1JiqiPM5FUjB6m2NMQQpW+hh8z91isG8H4ZrLMmqVmirqKooP/aLZrcALpbUNw252x02W8mZTSFdJt1TUx6ypGwWrHuVvvgXL5hxIixq6hWvQCV3RiNZoiq1rdE33N+QZm07k0Seha5cjCh0tmcrGQBaM+gqaG2l2LgelntRxmKzJzSxKyBgSSGWYqDfnpVaG/pjMKyre/UbnXcKMkyc06rKVRbfUqH+jzK72GQ6SfYUe5x6H+i9ry+d+t1gK/RRBjamttz2krVXlpPvigeH47zKFNIOlzGhDMHOlryjeY1i1BJOzj1xf/wBF6Vl859Vo+remo9agbISd7j7b+vqDew9GV1qGeBPhzHzP8+M/SAQQAQCGVFa/McgfwIBHoRjPA3wz/M/4mNeMI9SfI/whP+2HqNXcRmpGpdEnuLLEkm44NybJuDeye5s98KOLN0KvozfmFwS8lZbLn/5OXP8A+JcA8Saz/fr/AMyLvgYK4c3YO8MSm2VmBP0rLSKB3EbKyAn/APsSQX7YufC8yFaRT3fMyqvuQuqvwB/DFT8NH6lidgmYhZjvsNRUnYb0SPYCz5YsEYHNW/LPyf4Tf74RidpjsPsoH8Sr+sf3F/icLAuGniBg0wYGwY1II7EG6OF1Y0MJ9RGfiLrM4IxrTiTTjNODqLoQlcUXi/AuRJqNlC1xtZNH9gnyYenmBe+PQWXEbRAgggEHuCLBHoQe+F4kVNUG4c3B1R5fLVnYbkk+5Jsn7zvjvh+RUuAVXT3Nix+Fi/lYxZs9w2NZHCxqFDbUNtwDsfMX5eXbFoy/DY1ihkSNATGFLqo7gmxfr398UlFuWQuufVzEHD8iIwdIZVIFIXdwKuz1klSfS/LBoXG1XEipi7CKhHKilOTm6s5FWB5nt70Lofdv92OwuK/4gzLxOX2aNSjBd7VwDR1b6LHlpo0OxJsDiHjjllearxxgg61IuQIoalVQ7nUwALWq9VX3GK72qMZOMg+hbSaLnyAwKsAysCpBFgqRRUjzBBII98VjxDwSUgQ5BoYnU69WsJJDCyjmFY7CsdiASOlTQYajU/CvGTTQPmxAwgUEaC6LNqB6XBYhWVge+wUAVqslZj4zhn1KIEaNQ9SSuApajpETRhyu2pjJVKBYuxgMbEhONKjMOEos8s4xlcwmuOtMR5c+mLqhUsTCJVGnUGPLY6VsUD3rHGe4CkOVQTNIkgzEiOoBKyhFTS0R+Cl1KGJHbawdjZ83+kQzJmIskjRD6pMuRqdVOoiSRmJK6jq0jsAGu9jit8b4S8s+hcwsyrlzy+Y+k9BUMEPnrkZlQEkuRZ6dLYotU3j6iDPRoqgpZb4Wu9IYFiGQWekih5Vp87ODMtkDIhd5BEsajmyFbMSSNpjZUXqcG1U+Y9fPEWc4bIqIS7klQ2hlvqJp+vsCECGrs395kymRjYRAo8rMZDIqgLIsZNR07Gnsm6HrV3gG7a888Ar6DzPcMghoaXmJVS87NGViYKW0JpsAsyqhJJZQjV8W9dTh8zOrkP8AC0mtmMa6FsM2rYe1C7JIxdcr4cy2a0FAyq4VYotLrfKYrNJO0VoXJsBgE6t6oEkMo8UbZWOTnBRKCkoNrDUVRjqIDak1gAD4rHc0DllpXedSuhWYm5qhVNXfVVU/Tps+xBrtvZxYMuPpBeGRZcw5MZURhBGTQ1JpTQqBUUFR21arFWSt1aUXUBIzqy6U20OrARvt+zGAQBa1YIxPmIZomV49jJUqOtASagItKgghCCQG1sCO9KCpxDvoErahOYyemIsZHfnPJIZuWsZdQxQBU30pR1aCABzCK2vAsGR7IBpQdSAsVDiqIDXrC2xYk7WSRe2GM3EZGjEbSqpjj0oyqTHsgUlBQJJAFNe+nz2qDMGMq0kc7ly0YuTUrMKApVVehQxYljd6SN7GEVdQkiLQH6myuYkLb61KqrejAHttjeFUHCnK2n0giz8BYJ3N1W3e8ZhlF3+/3OpET8InCZjTIulSCpO5MTVQzC0e6Gmv0Bx6P+i/+hz/ANaH6JLWjaGj1gk3Unft9n2OPPcrxQQTRSsgk0gqwcAiSGRShBHkwQsL9aPli8fosmBgztRlV5UqrJY6gq2In37qtEGiNz289fcI3jjwN8E/zP8AiHBXiWO4j/z/ANkcC+CH+rm+bf4uJ/EjnkuCR31L/ZaFjP3pIdz6TR4e9SuuyhznG/V8oD2OWh/KNf8AfFV4DxZp8vGzn6xTy5PPrjoaj81Ab5k4suck1QZUemVi/wANcUXw1GfpuZRftMRp8iVK6T8xqbf0OJgtOJ02es/o9PxjYhlv/wArkdve8M4f6X//AHt/gn8P9qPnhB4CzP6wAKp42Pzo+X5fhi2cQgVZYWApmnW9zuRG4uu113I8hv2xVxe2yzh9kQFLji/s639mevyxzysTIv1cX7n+t8bC4t4b6iKmIusyDlYysFKMdacFmAygZxgxO0eNcvE1Ooef8R4UUkZfqiR/VdrsX9prHft5YuHA+HGKCOzGQ6h7RXj8z0shdkYgH49j7Yr3Hj+syfNf5FxcMiLy0H9n/niov1FxLT/TfA2ExIq42Ex2oxZqVqFY4vnnilrUxp+lngcBAd2pgFWUhdIG7XZPTit5mISEKYzokcml1lRqVmq6LEitTX30kjFr47wONUtGljVyFZY3B1sTYOmRwDdbgWWJXYbnFcy+ZVdUfLndyrHtqdAhFSBg45Y5kQ3sklGUehxtpUszr4lyFKWEvDcnHJM88676kZw8jLFEidpSRXMvYgNp33G7YFzs8TTrKmVVoVBCmUiOCSMS3zooiPrkVnYaessWBIUgDDbMzKysrASCtVABogT8QZSPjsDcXvvdgYGz/BA2YkdXmRpAscajq5Rdt6DmipOncaaB8sVoTW/gHoTvwvh+XVXUyHTGXURTGKwC2iQSLfOlZrRKK7KRRKHCHICFiXh+jqWbSBJJWYpF3fQx6mtq+Lqa9N6cWXP+FJH5qxTOheEwukpW5HjKGNpF6qFKbCBa7AVr1VUQRQMzSu8csQR1VCjoCw1GDWDbM1BNVNpsXe+LWdSjTnnn5E6OoTxSALpSMVPFLciUEjsMI1lVgX1MWAcm+lVO/ahmzCFgYS0jo6hHLDUNR3OwBBaQtch+K+42oniOSlzmqfKwNFl2UuQWRUVWcgUb+MkElR50aGreIZNo1gOh6YO41AsQF1ITYBcBW1dIHUT6LeESSQa7znhHFWicOokHUOgydNhXuQmjRpqsgk2dxeGOezSMWdyh6CRTEMGJumaiVfa7P7Yb0GFHEKgiQF0CuwcxlhrW1Tkh3A19JOvSOkar6iDiHJmXXqAMjL1tylJAIp0fTV6dC6jY7d/PAvDzPMRnpqNU4XqhWQctCzlkd9LJpj2khZfifsdSMAu/Y4DWFp3iRwW1NM07Jo6+Zp0uApA22XTpBAF1TYFyqqaYBW1OabUVWxd2w8iWJvyPzrB+QlkLQv8ACjJykabWsBVCxvmabA1MTaE1W9DbE1kk6c7ufmSqEOc4Vyssoc3I66lQLTaq1IBfZNI6h3OoixRAxJUD1zFJkUAMitphJOnmqnZSFDgIK7nbcEdTSrmIEjp3kjBQhmNkjs4YnqLUCCaCA0L3OI8o0aMnSZL2IouknR1IAp1Xdkaf2e++ITdHXW5CvoWUQ5ZdvpksFbcuOWMIoHahy2q+/fuT27Y1hRmvCiSOXzGYiaVt2PMIskbbINI2rYdsZhdI736IhqXcii5haaRPsrekem4x6V+iNQcnmvZZv8OMf5nGsZjde8R3DPwN8E//AD/2pw24jGGhOoA1JFVi65jiJ/xjkdfk2MxmHveIjojs/wBHD/w8X+EMU7wyxHEpq8pD/wDrxmMxMNOB09eJ6N4LP64g8hCaHpYBP54v+ZhDAX5OjDciiGHp+HuCRjWMxTxe0WcPsldyg+pj/dP8742BjeMw+GgmepyRjMZjMGAaxvGYzHEFI8Qf9al/eH8q4uXCP+qwfuYzGYrf9riWX2HwCsaXGYzFgQIvGTkfRkBOmaYRSCzTIxSx7H3G49cU0cQkWJgrGhG7Dzohdqvt2G3bbGYzGPt3aXPcWMJ2YNmnuBDS2WcWFANaVNWB6gH7sQyyktGp7FEPYd6I79+2NYzFDeMkRcX4jIkYZWIbm6b86VQV39j598CcK4FCywOUJZ3iV+p6ZZEn1gi630Lfy+eNYzFuFo2AW4sHC8mmUiiOXRUJzUKk0G1K1EhtV6tyavtZqsVricCpug0kZp0tek6Kk6bG9e2MxmAhJuNXzYe7RXO8r/Esw0NGM6TIjBjsbumJ37GwDY32x6d404XHl4llgXlSfSAmtCVbRyi+mwe2pj9xrttjMZi2knBPxEy7Qi4LmmnBeanZ5MqGLKpDCeZVlBFUdSkj79qwBxOZnngR2LKsrxAMSwEas9IL8vb2xmMwh6eY9rrMi4qoUKVABMjqSALKq6BR9w/ifU4h4TmW0CS+t9QZqFkFjYv7h+GMxmFv9Pj9xcu1w+x3JsSBY+/GYzGYgW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320" name="Picture 8" descr="http://www.ibis.com/photos/0357v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05" y="1287463"/>
            <a:ext cx="32956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88744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Najlepsza kuchnia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Berlinie…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132856"/>
            <a:ext cx="3297560" cy="637328"/>
          </a:xfrm>
        </p:spPr>
        <p:txBody>
          <a:bodyPr/>
          <a:lstStyle/>
          <a:p>
            <a:pPr marL="68580" indent="0">
              <a:buNone/>
            </a:pPr>
            <a:r>
              <a:rPr lang="pl-PL" dirty="0" smtClean="0"/>
              <a:t>… jest u Greków </a:t>
            </a:r>
            <a:r>
              <a:rPr lang="pl-PL" dirty="0" smtClean="0">
                <a:sym typeface="Wingdings" pitchFamily="2" charset="2"/>
              </a:rPr>
              <a:t>… </a:t>
            </a:r>
            <a:endParaRPr lang="pl-PL" dirty="0"/>
          </a:p>
        </p:txBody>
      </p:sp>
      <p:pic>
        <p:nvPicPr>
          <p:cNvPr id="14340" name="Picture 4" descr="http://images.immobilienscout24.de/userfiles/i/U/f/h/a/wh3FN0bY0XIk9n3RtSAq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465584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s3-media2.ak.yelpcdn.com/bphoto/TqLq6EaGdUV6G8IFSo6aYg/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64612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980728"/>
            <a:ext cx="7772400" cy="648072"/>
          </a:xfrm>
        </p:spPr>
        <p:txBody>
          <a:bodyPr/>
          <a:lstStyle/>
          <a:p>
            <a:pPr marL="68580" indent="0">
              <a:buNone/>
            </a:pPr>
            <a:r>
              <a:rPr lang="pl-PL" dirty="0" smtClean="0"/>
              <a:t>… singapurska również smakowała</a:t>
            </a:r>
            <a:endParaRPr lang="pl-PL" dirty="0"/>
          </a:p>
        </p:txBody>
      </p:sp>
      <p:pic>
        <p:nvPicPr>
          <p:cNvPr id="16386" name="Picture 2" descr="http://www.holidaycheck.de/data/urlaubsbilder/images/41/1155960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40" y="1628800"/>
            <a:ext cx="4637088" cy="34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1.bp.blogspot.com/-DXE9scymdko/TeqZy1dxHPI/AAAAAAAAACw/AeqY4VZzwDE/s1600/IMG_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46500"/>
            <a:ext cx="4177716" cy="31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tx1"/>
                </a:solidFill>
              </a:rPr>
              <a:t>Weihnachtsmarkt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1783560"/>
            <a:ext cx="4737720" cy="565320"/>
          </a:xfrm>
        </p:spPr>
        <p:txBody>
          <a:bodyPr/>
          <a:lstStyle/>
          <a:p>
            <a:pPr marL="68580" indent="0">
              <a:buNone/>
            </a:pPr>
            <a:r>
              <a:rPr lang="pl-PL" dirty="0" smtClean="0"/>
              <a:t>… przywilej pierwszej grupy</a:t>
            </a:r>
            <a:endParaRPr lang="pl-PL" dirty="0"/>
          </a:p>
        </p:txBody>
      </p:sp>
      <p:pic>
        <p:nvPicPr>
          <p:cNvPr id="15362" name="Picture 2" descr="http://rockfashionblog.files.wordpress.com/2010/11/alexa-weihnachtsmarkt-berlin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d1.stern.de/bilder/stern_5/panorama/2011/KW49/0912_berlin_weihnachtsmarkt_fitwidth_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63" y="4184193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handelsblatt.com/images/gift-anschlaege-auf-weihnachtsmarkt-besucher/5946376/2-format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6212"/>
            <a:ext cx="3316177" cy="22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Wszędzie czekało na nas miłe przyjęcie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7" t="18098" r="6311"/>
          <a:stretch/>
        </p:blipFill>
        <p:spPr bwMode="auto">
          <a:xfrm>
            <a:off x="683568" y="1844824"/>
            <a:ext cx="5043055" cy="375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fbcdn-sphotos-e-a.akamaihd.net/hphotos-ak-ash3/24464_354580394661190_2054562008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5" t="13845" r="10186"/>
          <a:stretch/>
        </p:blipFill>
        <p:spPr bwMode="auto">
          <a:xfrm>
            <a:off x="4913668" y="3479527"/>
            <a:ext cx="4230332" cy="33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75920"/>
          </a:xfrm>
        </p:spPr>
        <p:txBody>
          <a:bodyPr>
            <a:normAutofit lnSpcReduction="10000"/>
          </a:bodyPr>
          <a:lstStyle/>
          <a:p>
            <a:pPr algn="just">
              <a:buBlip>
                <a:blip r:embed="rId2"/>
              </a:buBlip>
            </a:pPr>
            <a:r>
              <a:rPr lang="pl-PL" dirty="0" smtClean="0"/>
              <a:t> </a:t>
            </a:r>
            <a:r>
              <a:rPr lang="pl-PL" dirty="0"/>
              <a:t>Projekty </a:t>
            </a:r>
            <a:r>
              <a:rPr lang="pl-PL" b="1" dirty="0"/>
              <a:t>wymiany doświadczeń VETPRO </a:t>
            </a:r>
            <a:r>
              <a:rPr lang="pl-PL" dirty="0"/>
              <a:t>są to wyjazdy zagraniczne </a:t>
            </a:r>
            <a:r>
              <a:rPr lang="pl-PL" u="sng" dirty="0"/>
              <a:t>osób odpowiedzialnych </a:t>
            </a:r>
            <a:r>
              <a:rPr lang="pl-PL" dirty="0"/>
              <a:t>za kształcenie </a:t>
            </a:r>
            <a:r>
              <a:rPr lang="pl-PL" dirty="0" smtClean="0"/>
              <a:t>i </a:t>
            </a:r>
            <a:r>
              <a:rPr lang="pl-PL" dirty="0"/>
              <a:t>szkolenie zawodowe i/lub rozwój zasobów ludzkich </a:t>
            </a:r>
            <a:r>
              <a:rPr lang="pl-PL" dirty="0" smtClean="0"/>
              <a:t>w </a:t>
            </a:r>
            <a:r>
              <a:rPr lang="pl-PL" dirty="0"/>
              <a:t>instytucjach </a:t>
            </a:r>
            <a:r>
              <a:rPr lang="pl-PL" u="sng" dirty="0"/>
              <a:t>szkoleniowych </a:t>
            </a:r>
            <a:r>
              <a:rPr lang="pl-PL" u="sng" dirty="0" smtClean="0"/>
              <a:t/>
            </a:r>
            <a:br>
              <a:rPr lang="pl-PL" u="sng" dirty="0" smtClean="0"/>
            </a:br>
            <a:r>
              <a:rPr lang="pl-PL" u="sng" dirty="0" smtClean="0"/>
              <a:t>i </a:t>
            </a:r>
            <a:r>
              <a:rPr lang="pl-PL" u="sng" dirty="0"/>
              <a:t>przedsiębiorstwach </a:t>
            </a:r>
            <a:r>
              <a:rPr lang="pl-PL" dirty="0"/>
              <a:t>w celu </a:t>
            </a:r>
            <a:r>
              <a:rPr lang="pl-PL" u="sng" dirty="0"/>
              <a:t>transferu ciekawych rozwiązań oraz doskonalenia </a:t>
            </a:r>
            <a:r>
              <a:rPr lang="pl-PL" u="sng" dirty="0" smtClean="0"/>
              <a:t>i </a:t>
            </a:r>
            <a:r>
              <a:rPr lang="pl-PL" u="sng" dirty="0"/>
              <a:t>modernizacji metod/praktyk </a:t>
            </a:r>
            <a:r>
              <a:rPr lang="pl-PL" dirty="0"/>
              <a:t>w zakresie kształcenia zawodowego. </a:t>
            </a:r>
            <a:endParaRPr lang="pl-PL" dirty="0" smtClean="0"/>
          </a:p>
          <a:p>
            <a:pPr algn="just">
              <a:buBlip>
                <a:blip r:embed="rId2"/>
              </a:buBlip>
            </a:pPr>
            <a:r>
              <a:rPr lang="pl-PL" dirty="0" smtClean="0"/>
              <a:t>Mają </a:t>
            </a:r>
            <a:r>
              <a:rPr lang="pl-PL" dirty="0"/>
              <a:t>na celu zarówno osobisty rozwój zawodowy uczestników, jak i poprawę systemów kształcenia </a:t>
            </a:r>
            <a:r>
              <a:rPr lang="pl-PL" dirty="0" smtClean="0"/>
              <a:t>i </a:t>
            </a:r>
            <a:r>
              <a:rPr lang="pl-PL" dirty="0"/>
              <a:t>szkolenia zawodowego przez wprowadzanie nowych rozwiązań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instytucji wysyłającej. </a:t>
            </a:r>
          </a:p>
        </p:txBody>
      </p:sp>
    </p:spTree>
    <p:extLst>
      <p:ext uri="{BB962C8B-B14F-4D97-AF65-F5344CB8AC3E}">
        <p14:creationId xmlns:p14="http://schemas.microsoft.com/office/powerpoint/2010/main" val="34545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0"/>
            <a:ext cx="7653536" cy="836712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 projektu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748464" cy="5544616"/>
          </a:xfrm>
        </p:spPr>
        <p:txBody>
          <a:bodyPr>
            <a:normAutofit/>
          </a:bodyPr>
          <a:lstStyle/>
          <a:p>
            <a:pPr marL="449263" indent="-449263" algn="just">
              <a:buSzPct val="100000"/>
              <a:buBlip>
                <a:blip r:embed="rId2"/>
              </a:buBlip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projekcie wzięli udział kadra zarządzająca </a:t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pracownicy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powiatowych urzędów pracy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terenu województwa łódzkiego oraz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pracownicy Łódzkiego Urzędu Wojewódzkiego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Łodzi, Wydziału Polityki Społecznej, Oddziału Nadzoru Rynku Pracy.</a:t>
            </a:r>
            <a:endParaRPr 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9263" indent="-449263" algn="just">
              <a:buSzPct val="100000"/>
              <a:buBlip>
                <a:blip r:embed="rId2"/>
              </a:buBlip>
            </a:pPr>
            <a:r>
              <a:rPr lang="pl-P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 </a:t>
            </a:r>
            <a:r>
              <a:rPr lang="pl-P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realizacji projektu: </a:t>
            </a:r>
            <a:r>
              <a:rPr lang="pl-PL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</a:t>
            </a:r>
            <a:r>
              <a:rPr lang="pl-P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września 2011 r.  do czerwca 2013 r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8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8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0"/>
            <a:ext cx="7571184" cy="852704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Opis projektu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032" y="764704"/>
            <a:ext cx="8712968" cy="5877272"/>
          </a:xfrm>
        </p:spPr>
        <p:txBody>
          <a:bodyPr>
            <a:normAutofit fontScale="92500" lnSpcReduction="10000"/>
          </a:bodyPr>
          <a:lstStyle/>
          <a:p>
            <a:pPr marL="449263" indent="-449263" algn="just">
              <a:buSzPct val="100000"/>
              <a:buBlip>
                <a:blip r:embed="rId2"/>
              </a:buBlip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zakładał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realizację 5 wyjazdów zagranicznych do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instytucji partnerskiej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Niemczech – TIBP GmbH. - 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Transformation-Innovation-Beratung-Projektentwicklung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GmbH.</a:t>
            </a:r>
          </a:p>
          <a:p>
            <a:pPr marL="449263" indent="-449263" algn="just">
              <a:buSzPct val="100000"/>
              <a:buBlip>
                <a:blip r:embed="rId2"/>
              </a:buBlip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każdej wizycie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wzięło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udział 16 osób, co daje łączną liczbę 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uczestników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49263" indent="-449263" algn="just">
              <a:buSzPct val="100000"/>
              <a:buBlip>
                <a:blip r:embed="rId2"/>
              </a:buBlip>
            </a:pP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Podczas wizyty uczestnicy będą mieli okazję wizytować m.in.:</a:t>
            </a:r>
          </a:p>
          <a:p>
            <a:pPr marL="449263" indent="-449263" algn="just">
              <a:buSzPct val="80000"/>
              <a:buBlip>
                <a:blip r:embed="rId3"/>
              </a:buBlip>
            </a:pPr>
            <a:r>
              <a:rPr lang="pl-P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urząd pracy w Berlinie, </a:t>
            </a:r>
          </a:p>
          <a:p>
            <a:pPr marL="449263" indent="-449263" algn="just">
              <a:buSzPct val="80000"/>
              <a:buBlip>
                <a:blip r:embed="rId3"/>
              </a:buBlip>
            </a:pPr>
            <a:r>
              <a:rPr lang="pl-P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Centrum Aktywizacji Zawodowej, </a:t>
            </a:r>
          </a:p>
          <a:p>
            <a:pPr marL="449263" indent="-449263" algn="just">
              <a:buSzPct val="80000"/>
              <a:buBlip>
                <a:blip r:embed="rId3"/>
              </a:buBlip>
            </a:pPr>
            <a:r>
              <a:rPr lang="pl-P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Point, </a:t>
            </a:r>
          </a:p>
          <a:p>
            <a:pPr marL="449263" indent="-449263" algn="just">
              <a:buSzPct val="80000"/>
              <a:buBlip>
                <a:blip r:embed="rId3"/>
              </a:buBlip>
            </a:pPr>
            <a:r>
              <a:rPr lang="pl-P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instytucje szkoleniowe specjalizujące się w edukacji osób dorosłych i szkoleniach zawodowych.</a:t>
            </a:r>
          </a:p>
          <a:p>
            <a:pPr marL="449263" indent="-449263">
              <a:buSzPct val="100000"/>
              <a:buBlip>
                <a:blip r:embed="rId2"/>
              </a:buBlip>
            </a:pPr>
            <a:endParaRPr lang="pl-PL" sz="2400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0"/>
            <a:ext cx="8013576" cy="936104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projektu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 fontScale="77500" lnSpcReduction="20000"/>
          </a:bodyPr>
          <a:lstStyle/>
          <a:p>
            <a:pPr marL="449263" indent="-449263" algn="just">
              <a:buSzPct val="100000"/>
              <a:buBlip>
                <a:blip r:embed="rId2"/>
              </a:buBlip>
            </a:pPr>
            <a:r>
              <a:rPr lang="pl-PL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Podniesienie kwalifikacji zawodowych pracowników   publicznych  służb zatrudnienia, a także wymiana doświadczeń z zakresu:</a:t>
            </a:r>
          </a:p>
          <a:p>
            <a:pPr algn="just">
              <a:buBlip>
                <a:blip r:embed="rId3"/>
              </a:buBlip>
            </a:pPr>
            <a:r>
              <a:rPr lang="pl-PL" sz="2800" dirty="0" smtClean="0"/>
              <a:t>planowania </a:t>
            </a:r>
            <a:r>
              <a:rPr lang="pl-PL" sz="2800" dirty="0"/>
              <a:t>szkoleń dla osób bezrobotnych i wykluczonych społecznie,</a:t>
            </a:r>
          </a:p>
          <a:p>
            <a:pPr algn="just">
              <a:buBlip>
                <a:blip r:embed="rId3"/>
              </a:buBlip>
            </a:pPr>
            <a:r>
              <a:rPr lang="pl-PL" sz="2800" dirty="0" smtClean="0"/>
              <a:t>metod </a:t>
            </a:r>
            <a:r>
              <a:rPr lang="pl-PL" sz="2800" dirty="0"/>
              <a:t>edukacji osób dorosłych,</a:t>
            </a:r>
          </a:p>
          <a:p>
            <a:pPr algn="just">
              <a:buBlip>
                <a:blip r:embed="rId3"/>
              </a:buBlip>
            </a:pPr>
            <a:r>
              <a:rPr lang="pl-PL" sz="2800" dirty="0" smtClean="0"/>
              <a:t>metod </a:t>
            </a:r>
            <a:r>
              <a:rPr lang="pl-PL" sz="2800" dirty="0"/>
              <a:t>i technik doradztwa zawodowego,</a:t>
            </a:r>
          </a:p>
          <a:p>
            <a:pPr algn="just">
              <a:buBlip>
                <a:blip r:embed="rId3"/>
              </a:buBlip>
            </a:pPr>
            <a:r>
              <a:rPr lang="pl-PL" sz="2800" dirty="0" smtClean="0"/>
              <a:t>funkcjonowania </a:t>
            </a:r>
            <a:r>
              <a:rPr lang="pl-PL" sz="2800" dirty="0"/>
              <a:t>Centrów Aktywizacji Zawodowej i działań tam realizowanych, mających na celu reintegrację zawodową </a:t>
            </a:r>
            <a:br>
              <a:rPr lang="pl-PL" sz="2800" dirty="0"/>
            </a:br>
            <a:r>
              <a:rPr lang="pl-PL" sz="2800" dirty="0"/>
              <a:t>i społeczną osób długotrwale bezrobotnych,</a:t>
            </a:r>
          </a:p>
          <a:p>
            <a:pPr algn="just">
              <a:buBlip>
                <a:blip r:embed="rId3"/>
              </a:buBlip>
            </a:pPr>
            <a:r>
              <a:rPr lang="pl-PL" sz="2800" dirty="0" smtClean="0"/>
              <a:t>opracowywania </a:t>
            </a:r>
            <a:r>
              <a:rPr lang="pl-PL" sz="2800" dirty="0"/>
              <a:t>programów staży pod kątem oczekiwań rynku pracy i we współpracy z pracodawcami,</a:t>
            </a:r>
          </a:p>
          <a:p>
            <a:pPr algn="just">
              <a:buBlip>
                <a:blip r:embed="rId3"/>
              </a:buBlip>
            </a:pPr>
            <a:r>
              <a:rPr lang="pl-PL" sz="2800" dirty="0" smtClean="0"/>
              <a:t>analizy </a:t>
            </a:r>
            <a:r>
              <a:rPr lang="pl-PL" sz="2800" dirty="0"/>
              <a:t>porównawczej funkcjonowania niemieckiego i polskiego rynku pracy,</a:t>
            </a:r>
          </a:p>
          <a:p>
            <a:pPr algn="just">
              <a:buBlip>
                <a:blip r:embed="rId3"/>
              </a:buBlip>
            </a:pPr>
            <a:r>
              <a:rPr lang="pl-PL" sz="2800" dirty="0" smtClean="0"/>
              <a:t>wykorzystywania </a:t>
            </a:r>
            <a:r>
              <a:rPr lang="pl-PL" sz="2800" dirty="0"/>
              <a:t>funduszy EFS w realizacji szkoleń dla osób długotrwale bezrobotnych,</a:t>
            </a:r>
          </a:p>
          <a:p>
            <a:pPr algn="just">
              <a:buBlip>
                <a:blip r:embed="rId3"/>
              </a:buBlip>
            </a:pPr>
            <a:r>
              <a:rPr lang="pl-PL" sz="2800" dirty="0" smtClean="0"/>
              <a:t>promowania </a:t>
            </a:r>
            <a:r>
              <a:rPr lang="pl-PL" sz="2800" dirty="0"/>
              <a:t>równości między mężczyznami i kobietami, a także wspierania walki z wszelkimi formami dyskryminacji ze względu na płeć, przynależność rasową, etniczną, religię, wyznanie, niepełnosprawność, wiek czy orientację seksualną.   </a:t>
            </a:r>
          </a:p>
          <a:p>
            <a:pPr algn="just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Terminy wyjazdów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>
              <a:buBlip>
                <a:blip r:embed="rId2"/>
              </a:buBlip>
            </a:pPr>
            <a:r>
              <a:rPr lang="pl-PL" dirty="0" smtClean="0"/>
              <a:t>19.11-26.11.2011</a:t>
            </a:r>
            <a:r>
              <a:rPr lang="pl-PL" dirty="0"/>
              <a:t>, </a:t>
            </a:r>
            <a:endParaRPr lang="pl-PL" dirty="0" smtClean="0"/>
          </a:p>
          <a:p>
            <a:pPr>
              <a:buBlip>
                <a:blip r:embed="rId2"/>
              </a:buBlip>
            </a:pPr>
            <a:r>
              <a:rPr lang="pl-PL" dirty="0" smtClean="0"/>
              <a:t>24.03-31.03.2012</a:t>
            </a:r>
            <a:r>
              <a:rPr lang="pl-PL" dirty="0"/>
              <a:t>, </a:t>
            </a:r>
            <a:endParaRPr lang="pl-PL" dirty="0" smtClean="0"/>
          </a:p>
          <a:p>
            <a:pPr>
              <a:buBlip>
                <a:blip r:embed="rId2"/>
              </a:buBlip>
            </a:pPr>
            <a:r>
              <a:rPr lang="pl-PL" dirty="0" smtClean="0"/>
              <a:t>16.06-23.06.2012</a:t>
            </a:r>
            <a:r>
              <a:rPr lang="pl-PL" dirty="0"/>
              <a:t>, </a:t>
            </a:r>
            <a:endParaRPr lang="pl-PL" dirty="0" smtClean="0"/>
          </a:p>
          <a:p>
            <a:pPr>
              <a:buBlip>
                <a:blip r:embed="rId2"/>
              </a:buBlip>
            </a:pPr>
            <a:r>
              <a:rPr lang="pl-PL" dirty="0" smtClean="0"/>
              <a:t>08.09-15.09.2012</a:t>
            </a:r>
            <a:r>
              <a:rPr lang="pl-PL" dirty="0"/>
              <a:t>, </a:t>
            </a:r>
            <a:endParaRPr lang="pl-PL" dirty="0" smtClean="0"/>
          </a:p>
          <a:p>
            <a:pPr>
              <a:buBlip>
                <a:blip r:embed="rId2"/>
              </a:buBlip>
            </a:pPr>
            <a:r>
              <a:rPr lang="pl-PL" dirty="0" smtClean="0"/>
              <a:t>02.03-09.03.2013.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00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Statystyka projektu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pl-PL" dirty="0" smtClean="0"/>
              <a:t>W projekcie wzięli udział przedstawiciele następujących instytucji:</a:t>
            </a:r>
          </a:p>
          <a:p>
            <a:pPr lvl="1">
              <a:buBlip>
                <a:blip r:embed="rId3"/>
              </a:buBlip>
            </a:pPr>
            <a:r>
              <a:rPr lang="pl-PL" dirty="0" smtClean="0"/>
              <a:t>Łódzkiego Urzędu Wojewódzkiego – 6 osób</a:t>
            </a:r>
          </a:p>
          <a:p>
            <a:pPr lvl="1">
              <a:buBlip>
                <a:blip r:embed="rId3"/>
              </a:buBlip>
            </a:pPr>
            <a:r>
              <a:rPr lang="pl-PL" dirty="0" smtClean="0"/>
              <a:t>Powiatowego Urzędu Pracy w Łodzi – 10 osób</a:t>
            </a:r>
          </a:p>
          <a:p>
            <a:pPr lvl="1">
              <a:buBlip>
                <a:blip r:embed="rId3"/>
              </a:buBlip>
            </a:pPr>
            <a:r>
              <a:rPr lang="pl-PL" dirty="0" smtClean="0"/>
              <a:t>Powiatowego Urzędu Pracy Łódź-Wschód – 5 osób</a:t>
            </a:r>
          </a:p>
          <a:p>
            <a:pPr lvl="1">
              <a:buBlip>
                <a:blip r:embed="rId3"/>
              </a:buBlip>
            </a:pPr>
            <a:r>
              <a:rPr lang="pl-PL" dirty="0"/>
              <a:t>Powiatowego Urzędu </a:t>
            </a:r>
            <a:r>
              <a:rPr lang="pl-PL" dirty="0" smtClean="0"/>
              <a:t>Pracy w Poddębicach – 4 osoby</a:t>
            </a:r>
          </a:p>
          <a:p>
            <a:pPr lvl="1">
              <a:buBlip>
                <a:blip r:embed="rId3"/>
              </a:buBlip>
            </a:pPr>
            <a:r>
              <a:rPr lang="pl-PL" dirty="0"/>
              <a:t>Powiatowego Urzędu </a:t>
            </a:r>
            <a:r>
              <a:rPr lang="pl-PL" dirty="0" smtClean="0"/>
              <a:t>Pracy w Sieradzu – 3 osoby</a:t>
            </a:r>
          </a:p>
          <a:p>
            <a:pPr lvl="1">
              <a:buBlip>
                <a:blip r:embed="rId3"/>
              </a:buBlip>
            </a:pPr>
            <a:r>
              <a:rPr lang="pl-PL" dirty="0"/>
              <a:t>Powiatowego Urzędu </a:t>
            </a:r>
            <a:r>
              <a:rPr lang="pl-PL" dirty="0" smtClean="0"/>
              <a:t>Pracy w Wieruszowie – 3 osoby</a:t>
            </a:r>
          </a:p>
          <a:p>
            <a:pPr lvl="1">
              <a:buBlip>
                <a:blip r:embed="rId3"/>
              </a:buBlip>
            </a:pPr>
            <a:r>
              <a:rPr lang="pl-PL" dirty="0" smtClean="0"/>
              <a:t>Powiatowego Urzędu Pracy w Zgierzu – 3 osoby</a:t>
            </a:r>
          </a:p>
        </p:txBody>
      </p:sp>
    </p:spTree>
    <p:extLst>
      <p:ext uri="{BB962C8B-B14F-4D97-AF65-F5344CB8AC3E}">
        <p14:creationId xmlns:p14="http://schemas.microsoft.com/office/powerpoint/2010/main" val="30901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Statystyka projektu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pl-PL" dirty="0" smtClean="0"/>
              <a:t>W projekcie wzięli udział przedstawiciele następujących instytucji:</a:t>
            </a:r>
          </a:p>
          <a:p>
            <a:pPr lvl="1">
              <a:buBlip>
                <a:blip r:embed="rId3"/>
              </a:buBlip>
            </a:pPr>
            <a:r>
              <a:rPr lang="pl-PL" dirty="0" smtClean="0"/>
              <a:t>Powiatowego Urzędu Pracy w Tomaszowie Mazowieckim – 3 osoby</a:t>
            </a:r>
          </a:p>
          <a:p>
            <a:pPr lvl="1">
              <a:buBlip>
                <a:blip r:embed="rId3"/>
              </a:buBlip>
            </a:pPr>
            <a:r>
              <a:rPr lang="pl-PL" dirty="0" smtClean="0"/>
              <a:t>Powiatowego Urzędu Pracy w Piotrkowie Trybunalskim – 4 osoby</a:t>
            </a:r>
          </a:p>
          <a:p>
            <a:pPr lvl="1">
              <a:buBlip>
                <a:blip r:embed="rId3"/>
              </a:buBlip>
            </a:pPr>
            <a:r>
              <a:rPr lang="pl-PL" dirty="0"/>
              <a:t>Powiatowego Urzędu </a:t>
            </a:r>
            <a:r>
              <a:rPr lang="pl-PL" dirty="0" smtClean="0"/>
              <a:t>Pracy w Rawie Mazowieckiej – 4 osoby</a:t>
            </a:r>
          </a:p>
          <a:p>
            <a:pPr lvl="1">
              <a:buBlip>
                <a:blip r:embed="rId3"/>
              </a:buBlip>
            </a:pPr>
            <a:r>
              <a:rPr lang="pl-PL" dirty="0"/>
              <a:t>Powiatowego Urzędu </a:t>
            </a:r>
            <a:r>
              <a:rPr lang="pl-PL" dirty="0" smtClean="0"/>
              <a:t>Pracy w Wieluniu – 5 osób</a:t>
            </a:r>
          </a:p>
          <a:p>
            <a:pPr lvl="1">
              <a:buBlip>
                <a:blip r:embed="rId3"/>
              </a:buBlip>
            </a:pPr>
            <a:r>
              <a:rPr lang="pl-PL" dirty="0"/>
              <a:t>Powiatowego Urzędu </a:t>
            </a:r>
            <a:r>
              <a:rPr lang="pl-PL" dirty="0" smtClean="0"/>
              <a:t>Pracy w Opocznie – 5 osób</a:t>
            </a:r>
          </a:p>
          <a:p>
            <a:pPr lvl="1">
              <a:buBlip>
                <a:blip r:embed="rId3"/>
              </a:buBlip>
            </a:pPr>
            <a:r>
              <a:rPr lang="pl-PL" dirty="0" smtClean="0"/>
              <a:t>Powiatowego Urzędu Pracy w Łęczycy – 1 osoba</a:t>
            </a:r>
          </a:p>
          <a:p>
            <a:pPr lvl="1">
              <a:buBlip>
                <a:blip r:embed="rId3"/>
              </a:buBlip>
            </a:pPr>
            <a:r>
              <a:rPr lang="pl-PL" dirty="0" smtClean="0"/>
              <a:t>Powiatowego Urzędu w Pabianicach – 3 osoby</a:t>
            </a:r>
          </a:p>
        </p:txBody>
      </p:sp>
    </p:spTree>
    <p:extLst>
      <p:ext uri="{BB962C8B-B14F-4D97-AF65-F5344CB8AC3E}">
        <p14:creationId xmlns:p14="http://schemas.microsoft.com/office/powerpoint/2010/main" val="18120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222</TotalTime>
  <Words>396</Words>
  <Application>Microsoft Office PowerPoint</Application>
  <PresentationFormat>Pokaz na ekranie (4:3)</PresentationFormat>
  <Paragraphs>86</Paragraphs>
  <Slides>25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Metro</vt:lpstr>
      <vt:lpstr>Prezentacja programu PowerPoint</vt:lpstr>
      <vt:lpstr> PROJEKTY WYMIANY DOŚWIADCZEŃ (VETPRO) LEONARDO DA VINCI </vt:lpstr>
      <vt:lpstr>Prezentacja programu PowerPoint</vt:lpstr>
      <vt:lpstr>Opis projektu</vt:lpstr>
      <vt:lpstr>Opis projektu</vt:lpstr>
      <vt:lpstr>Cele projektu</vt:lpstr>
      <vt:lpstr>Terminy wyjazdów</vt:lpstr>
      <vt:lpstr>Statystyka projektu</vt:lpstr>
      <vt:lpstr>Statystyka projektu</vt:lpstr>
      <vt:lpstr>Statystyka projektu</vt:lpstr>
      <vt:lpstr>Wizytowane instytucje</vt:lpstr>
      <vt:lpstr>Wizytowane instytucje</vt:lpstr>
      <vt:lpstr>Gesellschaft für soziale Unternehmensberatung</vt:lpstr>
      <vt:lpstr>Wizytowane instytucje</vt:lpstr>
      <vt:lpstr>Wizytowane instytucje</vt:lpstr>
      <vt:lpstr>Wizytowane instytucje</vt:lpstr>
      <vt:lpstr>Pisały o nas gazety…</vt:lpstr>
      <vt:lpstr>Przygotowanie pedagogiczno-kulturowo-językowe </vt:lpstr>
      <vt:lpstr>Przygotowanie pedagogiczno-kulturowo-językowe </vt:lpstr>
      <vt:lpstr>Przygotowanie pedagogiczno-kulturowo-językowe</vt:lpstr>
      <vt:lpstr>Wspomnień czar…</vt:lpstr>
      <vt:lpstr>Najlepsza kuchnia  w Berlinie…</vt:lpstr>
      <vt:lpstr>Prezentacja programu PowerPoint</vt:lpstr>
      <vt:lpstr>Weihnachtsmarkt</vt:lpstr>
      <vt:lpstr>Wszędzie czekało na nas miłe przyjęcie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Rozwój kwalifikacji zawodowych pracowników publicznych służb zatrudnienia –  wymiana doświadczeń</dc:title>
  <dc:creator>Anita</dc:creator>
  <cp:lastModifiedBy>Justyna</cp:lastModifiedBy>
  <cp:revision>29</cp:revision>
  <cp:lastPrinted>2012-07-25T07:14:02Z</cp:lastPrinted>
  <dcterms:created xsi:type="dcterms:W3CDTF">2011-06-02T09:19:57Z</dcterms:created>
  <dcterms:modified xsi:type="dcterms:W3CDTF">2013-05-14T08:45:53Z</dcterms:modified>
</cp:coreProperties>
</file>